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6" r:id="rId4"/>
    <p:sldId id="265" r:id="rId5"/>
    <p:sldId id="263" r:id="rId6"/>
    <p:sldId id="264" r:id="rId7"/>
    <p:sldId id="262" r:id="rId8"/>
    <p:sldId id="261" r:id="rId9"/>
    <p:sldId id="260" r:id="rId10"/>
    <p:sldId id="258"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2" d="100"/>
          <a:sy n="102" d="100"/>
        </p:scale>
        <p:origin x="-2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citynews.ro/eveniment-15/un-job-de-vis-game-tester-platit-sa-te-joci-98844" TargetMode="External"/><Relationship Id="rId3" Type="http://schemas.openxmlformats.org/officeDocument/2006/relationships/slide" Target="slide9.xml"/><Relationship Id="rId7" Type="http://schemas.openxmlformats.org/officeDocument/2006/relationships/hyperlink" Target="http://blog.utest.com/2012/04/06/does-being-a-video-game-tester-actually-suck/"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www.gameonpodcast.com/information-on-being-a-video-game-tester/" TargetMode="External"/><Relationship Id="rId11" Type="http://schemas.openxmlformats.org/officeDocument/2006/relationships/image" Target="../media/image13.jpeg"/><Relationship Id="rId5" Type="http://schemas.openxmlformats.org/officeDocument/2006/relationships/hyperlink" Target="http://getinmedia.com/articles/game-careers/test-case-debunking-myths-game-testing" TargetMode="External"/><Relationship Id="rId10" Type="http://schemas.openxmlformats.org/officeDocument/2006/relationships/hyperlink" Target="http://playtech.ro/2014/studiu-pasiunea-pentru-gaming-nu-afecteaza-performanta-scolara/" TargetMode="External"/><Relationship Id="rId4" Type="http://schemas.openxmlformats.org/officeDocument/2006/relationships/hyperlink" Target="http://www.ign.com/articles/2012/03/29/the-tough-life-of-a-games-tester" TargetMode="External"/><Relationship Id="rId9" Type="http://schemas.openxmlformats.org/officeDocument/2006/relationships/hyperlink" Target="http://www.digi24.ro/Stiri/Digi24/Gadget/Stiri/Pasiunea+pentru+jocuri+electronice+transformata+in+meseri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5.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slide" Target="slide8.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3512" y="-7961"/>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ctrTitle"/>
          </p:nvPr>
        </p:nvSpPr>
        <p:spPr>
          <a:xfrm>
            <a:off x="680907" y="533400"/>
            <a:ext cx="7772400" cy="1470025"/>
          </a:xfrm>
        </p:spPr>
        <p:txBody>
          <a:bodyPr>
            <a:normAutofit/>
            <a:scene3d>
              <a:camera prst="perspectiveRelaxedModerately"/>
              <a:lightRig rig="threePt" dir="t"/>
            </a:scene3d>
          </a:bodyPr>
          <a:lstStyle/>
          <a:p>
            <a:r>
              <a:rPr lang="ro-RO"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Game   tester</a:t>
            </a:r>
            <a:endParaRPr lang="en-US"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Subtitle 2"/>
          <p:cNvSpPr>
            <a:spLocks noGrp="1"/>
          </p:cNvSpPr>
          <p:nvPr>
            <p:ph type="subTitle" idx="1"/>
          </p:nvPr>
        </p:nvSpPr>
        <p:spPr>
          <a:xfrm>
            <a:off x="457200" y="2286000"/>
            <a:ext cx="3733800" cy="4114800"/>
          </a:xfrm>
        </p:spPr>
        <p:txBody>
          <a:bodyPr>
            <a:normAutofit fontScale="92500" lnSpcReduction="20000"/>
          </a:bodyPr>
          <a:lstStyle/>
          <a:p>
            <a:pPr lvl="0" algn="l"/>
            <a:r>
              <a:rPr lang="en-US" dirty="0" smtClean="0">
                <a:solidFill>
                  <a:schemeClr val="tx1"/>
                </a:solidFill>
                <a:latin typeface="Aharoni" pitchFamily="2" charset="-79"/>
                <a:cs typeface="Aharoni" pitchFamily="2" charset="-79"/>
              </a:rPr>
              <a:t>	</a:t>
            </a:r>
            <a:r>
              <a:rPr lang="ro-RO" dirty="0" smtClean="0">
                <a:solidFill>
                  <a:schemeClr val="tx1"/>
                </a:solidFill>
                <a:latin typeface="Aharoni" pitchFamily="2" charset="-79"/>
                <a:cs typeface="Aharoni" pitchFamily="2" charset="-79"/>
              </a:rPr>
              <a:t>Job-ul </a:t>
            </a:r>
            <a:r>
              <a:rPr lang="ro-RO" dirty="0">
                <a:solidFill>
                  <a:schemeClr val="tx1"/>
                </a:solidFill>
                <a:latin typeface="Aharoni" pitchFamily="2" charset="-79"/>
                <a:cs typeface="Aharoni" pitchFamily="2" charset="-79"/>
              </a:rPr>
              <a:t>de „Game tester” pare un vis pentru orice tânăr care e pasionat de jocurile pe calculator sau console, însă pentru cei care muncesc ca testeri nu e deloc o joacă.</a:t>
            </a:r>
            <a:endParaRPr lang="en-US" dirty="0">
              <a:solidFill>
                <a:schemeClr val="tx1"/>
              </a:solidFill>
              <a:latin typeface="Aharoni" pitchFamily="2" charset="-79"/>
              <a:cs typeface="Aharoni" pitchFamily="2" charset="-79"/>
            </a:endParaRPr>
          </a:p>
          <a:p>
            <a:endParaRPr lang="en-US" dirty="0"/>
          </a:p>
        </p:txBody>
      </p:sp>
      <p:sp>
        <p:nvSpPr>
          <p:cNvPr id="4" name="Rectangle 3">
            <a:hlinkClick r:id="rId3" action="ppaction://hlinksldjump"/>
          </p:cNvPr>
          <p:cNvSpPr/>
          <p:nvPr/>
        </p:nvSpPr>
        <p:spPr>
          <a:xfrm>
            <a:off x="5183875" y="3124200"/>
            <a:ext cx="2971800" cy="12954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ln>
                  <a:solidFill>
                    <a:schemeClr val="tx1"/>
                  </a:solidFill>
                </a:ln>
                <a:solidFill>
                  <a:srgbClr val="FF0000"/>
                </a:solidFill>
                <a:latin typeface="David" pitchFamily="34" charset="-79"/>
                <a:cs typeface="David" pitchFamily="34" charset="-79"/>
              </a:rPr>
              <a:t>PLAY</a:t>
            </a:r>
            <a:endParaRPr lang="en-US" sz="4400" dirty="0">
              <a:ln>
                <a:solidFill>
                  <a:schemeClr val="tx1"/>
                </a:solidFill>
              </a:ln>
              <a:solidFill>
                <a:srgbClr val="FF0000"/>
              </a:solidFill>
              <a:latin typeface="David" pitchFamily="34" charset="-79"/>
              <a:cs typeface="David" pitchFamily="34" charset="-79"/>
            </a:endParaRPr>
          </a:p>
        </p:txBody>
      </p:sp>
    </p:spTree>
    <p:extLst>
      <p:ext uri="{BB962C8B-B14F-4D97-AF65-F5344CB8AC3E}">
        <p14:creationId xmlns:p14="http://schemas.microsoft.com/office/powerpoint/2010/main" xmlns="" val="146500869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825" y="4763"/>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Left Arrow 4">
            <a:hlinkClick r:id="rId3"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
        <p:nvSpPr>
          <p:cNvPr id="4" name="CasetăText 3"/>
          <p:cNvSpPr txBox="1"/>
          <p:nvPr/>
        </p:nvSpPr>
        <p:spPr>
          <a:xfrm>
            <a:off x="4643438" y="500042"/>
            <a:ext cx="4000528" cy="8125301"/>
          </a:xfrm>
          <a:prstGeom prst="rect">
            <a:avLst/>
          </a:prstGeom>
          <a:noFill/>
        </p:spPr>
        <p:txBody>
          <a:bodyPr wrap="square" rtlCol="0">
            <a:spAutoFit/>
          </a:bodyPr>
          <a:lstStyle/>
          <a:p>
            <a:r>
              <a:rPr lang="ro-RO" sz="1600" dirty="0" smtClean="0">
                <a:latin typeface="Times New Roman" pitchFamily="18" charset="0"/>
                <a:cs typeface="Times New Roman" pitchFamily="18" charset="0"/>
              </a:rPr>
              <a:t>Bibliografie:</a:t>
            </a:r>
          </a:p>
          <a:p>
            <a:r>
              <a:rPr lang="ro-RO" sz="1600" dirty="0" smtClean="0">
                <a:latin typeface="Times New Roman" pitchFamily="18" charset="0"/>
                <a:cs typeface="Times New Roman" pitchFamily="18" charset="0"/>
                <a:hlinkClick r:id="rId4"/>
              </a:rPr>
              <a:t>http</a:t>
            </a:r>
            <a:r>
              <a:rPr lang="ro-RO" sz="1600" dirty="0" smtClean="0">
                <a:latin typeface="Times New Roman" pitchFamily="18" charset="0"/>
                <a:cs typeface="Times New Roman" pitchFamily="18" charset="0"/>
                <a:hlinkClick r:id="rId4"/>
              </a:rPr>
              <a:t>://</a:t>
            </a:r>
            <a:r>
              <a:rPr lang="ro-RO" sz="1600" dirty="0" smtClean="0">
                <a:latin typeface="Times New Roman" pitchFamily="18" charset="0"/>
                <a:cs typeface="Times New Roman" pitchFamily="18" charset="0"/>
                <a:hlinkClick r:id="rId4"/>
              </a:rPr>
              <a:t>www.ign.com/articles/2012/03/29/the-tough-life-of-a-games-tester</a:t>
            </a:r>
            <a:endParaRPr lang="ro-RO" sz="1600"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hlinkClick r:id="rId5"/>
              </a:rPr>
              <a:t>http</a:t>
            </a:r>
            <a:r>
              <a:rPr lang="ro-RO" sz="1600" dirty="0" smtClean="0">
                <a:latin typeface="Times New Roman" pitchFamily="18" charset="0"/>
                <a:cs typeface="Times New Roman" pitchFamily="18" charset="0"/>
                <a:hlinkClick r:id="rId5"/>
              </a:rPr>
              <a:t>://</a:t>
            </a:r>
            <a:r>
              <a:rPr lang="ro-RO" sz="1600" dirty="0" smtClean="0">
                <a:latin typeface="Times New Roman" pitchFamily="18" charset="0"/>
                <a:cs typeface="Times New Roman" pitchFamily="18" charset="0"/>
                <a:hlinkClick r:id="rId5"/>
              </a:rPr>
              <a:t>getinmedia.com/articles/game-careers/test-case-debunking-myths-game-testing</a:t>
            </a:r>
            <a:endParaRPr lang="ro-RO" sz="1600"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hlinkClick r:id="rId6"/>
              </a:rPr>
              <a:t>http://www.gameonpodcast.com/information-on-being-a-video-game-tester</a:t>
            </a:r>
            <a:r>
              <a:rPr lang="ro-RO" sz="1600" dirty="0" smtClean="0">
                <a:latin typeface="Times New Roman" pitchFamily="18" charset="0"/>
                <a:cs typeface="Times New Roman" pitchFamily="18" charset="0"/>
                <a:hlinkClick r:id="rId6"/>
              </a:rPr>
              <a:t>/</a:t>
            </a:r>
            <a:endParaRPr lang="ro-RO" sz="1600"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hlinkClick r:id="rId7"/>
              </a:rPr>
              <a:t>http://blog.utest.com/2012/04/06/does-being-a-video-game-tester-actually-suck</a:t>
            </a:r>
            <a:r>
              <a:rPr lang="ro-RO" sz="1600" dirty="0" smtClean="0">
                <a:latin typeface="Times New Roman" pitchFamily="18" charset="0"/>
                <a:cs typeface="Times New Roman" pitchFamily="18" charset="0"/>
                <a:hlinkClick r:id="rId7"/>
              </a:rPr>
              <a:t>/</a:t>
            </a:r>
            <a:endParaRPr lang="ro-RO" sz="1600"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hlinkClick r:id="rId8"/>
              </a:rPr>
              <a:t>http://</a:t>
            </a:r>
            <a:r>
              <a:rPr lang="ro-RO" sz="1600" dirty="0" smtClean="0">
                <a:latin typeface="Times New Roman" pitchFamily="18" charset="0"/>
                <a:cs typeface="Times New Roman" pitchFamily="18" charset="0"/>
                <a:hlinkClick r:id="rId8"/>
              </a:rPr>
              <a:t>citynews.ro/eveniment-15/un-job-de-vis-game-tester-platit-sa-te-joci-98844</a:t>
            </a:r>
            <a:endParaRPr lang="ro-RO" sz="1600"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hlinkClick r:id="rId9"/>
              </a:rPr>
              <a:t>http://</a:t>
            </a:r>
            <a:r>
              <a:rPr lang="ro-RO" sz="1600" dirty="0" smtClean="0">
                <a:latin typeface="Times New Roman" pitchFamily="18" charset="0"/>
                <a:cs typeface="Times New Roman" pitchFamily="18" charset="0"/>
                <a:hlinkClick r:id="rId9"/>
              </a:rPr>
              <a:t>www.digi24.ro/Stiri/Digi24/Gadget/Stiri/Pasiunea+pentru+jocuri+electronice+transformata+in+meserie</a:t>
            </a:r>
            <a:endParaRPr lang="ro-RO" sz="1600"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hlinkClick r:id="rId10"/>
              </a:rPr>
              <a:t>http://playtech.ro/2014/studiu-pasiunea-pentru-gaming-nu-afecteaza-performanta-scolara</a:t>
            </a:r>
            <a:r>
              <a:rPr lang="ro-RO" sz="1600" dirty="0" smtClean="0">
                <a:latin typeface="Times New Roman" pitchFamily="18" charset="0"/>
                <a:cs typeface="Times New Roman" pitchFamily="18" charset="0"/>
                <a:hlinkClick r:id="rId10"/>
              </a:rPr>
              <a:t>/</a:t>
            </a:r>
            <a:endParaRPr lang="ro-RO" sz="1600"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r>
              <a:rPr lang="ro-RO" dirty="0" smtClean="0">
                <a:latin typeface="Times New Roman" pitchFamily="18" charset="0"/>
                <a:cs typeface="Times New Roman" pitchFamily="18" charset="0"/>
              </a:rPr>
              <a:t> </a:t>
            </a: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smtClean="0">
              <a:latin typeface="Times New Roman" pitchFamily="18" charset="0"/>
              <a:cs typeface="Times New Roman" pitchFamily="18" charset="0"/>
            </a:endParaRPr>
          </a:p>
          <a:p>
            <a:endParaRPr lang="ro-RO" dirty="0">
              <a:latin typeface="Times New Roman" pitchFamily="18" charset="0"/>
              <a:cs typeface="Times New Roman" pitchFamily="18" charset="0"/>
            </a:endParaRPr>
          </a:p>
        </p:txBody>
      </p:sp>
      <p:pic>
        <p:nvPicPr>
          <p:cNvPr id="6" name="Imagine 5" descr="violent-video-games-poll-studiu-jocuri-video_thumb.jpg"/>
          <p:cNvPicPr>
            <a:picLocks noChangeAspect="1"/>
          </p:cNvPicPr>
          <p:nvPr/>
        </p:nvPicPr>
        <p:blipFill>
          <a:blip r:embed="rId11"/>
          <a:stretch>
            <a:fillRect/>
          </a:stretch>
        </p:blipFill>
        <p:spPr>
          <a:xfrm>
            <a:off x="428596" y="714356"/>
            <a:ext cx="3857652" cy="21676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CasetăText 6"/>
          <p:cNvSpPr txBox="1"/>
          <p:nvPr/>
        </p:nvSpPr>
        <p:spPr>
          <a:xfrm>
            <a:off x="571472" y="3143248"/>
            <a:ext cx="3643338" cy="923330"/>
          </a:xfrm>
          <a:prstGeom prst="rect">
            <a:avLst/>
          </a:prstGeom>
          <a:noFill/>
        </p:spPr>
        <p:txBody>
          <a:bodyPr wrap="square" rtlCol="0">
            <a:spAutoFit/>
          </a:bodyPr>
          <a:lstStyle/>
          <a:p>
            <a:r>
              <a:rPr lang="ro-RO" dirty="0" smtClean="0">
                <a:latin typeface="Times New Roman" pitchFamily="18" charset="0"/>
                <a:cs typeface="Times New Roman" pitchFamily="18" charset="0"/>
              </a:rPr>
              <a:t>Fiecare dintre noi are anumite pasiuni și dorințe, pasiunea mea fiind cea pentru jocuri.</a:t>
            </a:r>
          </a:p>
        </p:txBody>
      </p:sp>
      <p:sp>
        <p:nvSpPr>
          <p:cNvPr id="8" name="CasetăText 7"/>
          <p:cNvSpPr txBox="1"/>
          <p:nvPr/>
        </p:nvSpPr>
        <p:spPr>
          <a:xfrm>
            <a:off x="500034" y="4429132"/>
            <a:ext cx="3643306" cy="1231106"/>
          </a:xfrm>
          <a:prstGeom prst="rect">
            <a:avLst/>
          </a:prstGeom>
          <a:noFill/>
        </p:spPr>
        <p:txBody>
          <a:bodyPr wrap="square" rtlCol="0">
            <a:spAutoFit/>
          </a:bodyPr>
          <a:lstStyle/>
          <a:p>
            <a:r>
              <a:rPr lang="ro-RO" sz="2800" b="1" dirty="0" smtClean="0">
                <a:latin typeface="Bradley Hand ITC" pitchFamily="66" charset="0"/>
              </a:rPr>
              <a:t>Jocurile </a:t>
            </a:r>
            <a:r>
              <a:rPr lang="ro-RO" sz="2800" b="1" dirty="0" smtClean="0">
                <a:latin typeface="Bradley Hand ITC" pitchFamily="66" charset="0"/>
              </a:rPr>
              <a:t>mă </a:t>
            </a:r>
            <a:r>
              <a:rPr lang="ro-RO" sz="2800" b="1" dirty="0" smtClean="0">
                <a:latin typeface="Bradley Hand ITC" pitchFamily="66" charset="0"/>
              </a:rPr>
              <a:t>fac </a:t>
            </a:r>
            <a:r>
              <a:rPr lang="ro-RO" sz="2800" b="1" dirty="0" smtClean="0">
                <a:latin typeface="Bradley Hand ITC" pitchFamily="66" charset="0"/>
              </a:rPr>
              <a:t>să mă </a:t>
            </a:r>
            <a:r>
              <a:rPr lang="ro-RO" sz="2800" b="1" dirty="0" smtClean="0">
                <a:latin typeface="Bradley Hand ITC" pitchFamily="66" charset="0"/>
              </a:rPr>
              <a:t>simt ca o </a:t>
            </a:r>
            <a:r>
              <a:rPr lang="ro-RO" sz="2800" b="1" dirty="0" smtClean="0">
                <a:latin typeface="Bradley Hand ITC" pitchFamily="66" charset="0"/>
              </a:rPr>
              <a:t>eroină!</a:t>
            </a:r>
            <a:endParaRPr lang="ro-RO" sz="2800" b="1" dirty="0" smtClean="0">
              <a:latin typeface="Bradley Hand ITC" pitchFamily="66" charset="0"/>
            </a:endParaRPr>
          </a:p>
          <a:p>
            <a:endParaRPr lang="ro-RO" dirty="0"/>
          </a:p>
        </p:txBody>
      </p:sp>
      <p:sp>
        <p:nvSpPr>
          <p:cNvPr id="9" name="Dreptunghi 8"/>
          <p:cNvSpPr/>
          <p:nvPr/>
        </p:nvSpPr>
        <p:spPr>
          <a:xfrm>
            <a:off x="6000760" y="5072074"/>
            <a:ext cx="2071702" cy="107157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4000" dirty="0" smtClean="0">
                <a:solidFill>
                  <a:schemeClr val="tx1"/>
                </a:solidFill>
              </a:rPr>
              <a:t>EXIT GAME</a:t>
            </a:r>
            <a:endParaRPr lang="ro-RO" sz="4000" dirty="0">
              <a:solidFill>
                <a:schemeClr val="tx1"/>
              </a:solidFill>
            </a:endParaRPr>
          </a:p>
        </p:txBody>
      </p:sp>
    </p:spTree>
    <p:extLst>
      <p:ext uri="{BB962C8B-B14F-4D97-AF65-F5344CB8AC3E}">
        <p14:creationId xmlns:p14="http://schemas.microsoft.com/office/powerpoint/2010/main" xmlns="" val="22234861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80999" y="14785"/>
            <a:ext cx="9829799" cy="68693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304800" y="762000"/>
            <a:ext cx="3743326" cy="5562600"/>
          </a:xfrm>
        </p:spPr>
        <p:txBody>
          <a:bodyPr>
            <a:normAutofit fontScale="90000"/>
          </a:bodyPr>
          <a:lstStyle/>
          <a:p>
            <a:pPr algn="l"/>
            <a:r>
              <a:rPr lang="en-US" sz="2700" b="1" dirty="0" smtClean="0">
                <a:latin typeface="Andalus" pitchFamily="18" charset="-78"/>
                <a:cs typeface="Andalus" pitchFamily="18" charset="-78"/>
              </a:rPr>
              <a:t>	</a:t>
            </a:r>
            <a:r>
              <a:rPr lang="ro-RO" sz="2700" b="1" dirty="0" smtClean="0">
                <a:latin typeface="Andalus" pitchFamily="18" charset="-78"/>
                <a:cs typeface="Andalus" pitchFamily="18" charset="-78"/>
              </a:rPr>
              <a:t>Pasiunea </a:t>
            </a:r>
            <a:r>
              <a:rPr lang="ro-RO" sz="2700" b="1" dirty="0">
                <a:latin typeface="Andalus" pitchFamily="18" charset="-78"/>
                <a:cs typeface="Andalus" pitchFamily="18" charset="-78"/>
              </a:rPr>
              <a:t>pentru jocuri este un lucru foarte mult întâlnit la copii, adolescenţi, cât şi la adulţi. Majoritatea părinţilor le spun copiilor că jocurile nu îi duc nicăieri în viaţă, dar aici este unde greşesc.</a:t>
            </a:r>
            <a:br>
              <a:rPr lang="ro-RO" sz="2700" b="1" dirty="0">
                <a:latin typeface="Andalus" pitchFamily="18" charset="-78"/>
                <a:cs typeface="Andalus" pitchFamily="18" charset="-78"/>
              </a:rPr>
            </a:br>
            <a:r>
              <a:rPr lang="ro-RO" sz="2700" b="1" dirty="0">
                <a:latin typeface="Andalus" pitchFamily="18" charset="-78"/>
                <a:cs typeface="Andalus" pitchFamily="18" charset="-78"/>
              </a:rPr>
              <a:t>	Industria jocurilor a evoluat şi încă evoluează, facându-i pe tinerii pasionaţi de jocuri şi mai interesaţi.</a:t>
            </a:r>
            <a:r>
              <a:rPr lang="en-US" b="1" dirty="0">
                <a:latin typeface="Andalus" pitchFamily="18" charset="-78"/>
                <a:cs typeface="Andalus" pitchFamily="18" charset="-78"/>
              </a:rPr>
              <a:t/>
            </a:r>
            <a:br>
              <a:rPr lang="en-US" b="1" dirty="0">
                <a:latin typeface="Andalus" pitchFamily="18" charset="-78"/>
                <a:cs typeface="Andalus" pitchFamily="18" charset="-78"/>
              </a:rPr>
            </a:b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82579" y="1219200"/>
            <a:ext cx="3944937" cy="3736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Right Arrow 7">
            <a:hlinkClick r:id="rId4" action="ppaction://hlinksldjump"/>
          </p:cNvPr>
          <p:cNvSpPr/>
          <p:nvPr/>
        </p:nvSpPr>
        <p:spPr>
          <a:xfrm>
            <a:off x="6781800" y="5638800"/>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11" name="Left Arrow 10">
            <a:hlinkClick r:id="rId5"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2628302106"/>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825" y="4763"/>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4799" y="990600"/>
            <a:ext cx="4151313" cy="228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342331" y="3810000"/>
            <a:ext cx="3906479" cy="1200329"/>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o-RO" sz="1800" b="1" dirty="0" smtClean="0">
                <a:latin typeface="Times New Roman" pitchFamily="18" charset="0"/>
                <a:cs typeface="Times New Roman" pitchFamily="18" charset="0"/>
              </a:rPr>
              <a:t>Multe</a:t>
            </a:r>
            <a:r>
              <a:rPr lang="ro-RO" sz="1800" b="1" baseline="0" dirty="0" smtClean="0">
                <a:latin typeface="Times New Roman" pitchFamily="18" charset="0"/>
                <a:cs typeface="Times New Roman" pitchFamily="18" charset="0"/>
              </a:rPr>
              <a:t> persoane sunt de părere că dacă tinerii îşi petrec atât de mult timp la calculator, performanţa lor şcolară va fi afectată. </a:t>
            </a:r>
          </a:p>
        </p:txBody>
      </p:sp>
      <p:sp>
        <p:nvSpPr>
          <p:cNvPr id="7" name="TextBox 6"/>
          <p:cNvSpPr txBox="1"/>
          <p:nvPr/>
        </p:nvSpPr>
        <p:spPr>
          <a:xfrm>
            <a:off x="4700516" y="1037426"/>
            <a:ext cx="3714750" cy="4524315"/>
          </a:xfrm>
          <a:prstGeom prst="rect">
            <a:avLst/>
          </a:prstGeom>
          <a:noFill/>
        </p:spPr>
        <p:txBody>
          <a:bodyPr wrap="square" rtlCol="0">
            <a:spAutoFit/>
          </a:bodyPr>
          <a:lstStyle/>
          <a:p>
            <a:r>
              <a:rPr lang="ro-RO" sz="1600" b="1" i="0" kern="1200" baseline="0" dirty="0" smtClean="0">
                <a:solidFill>
                  <a:schemeClr val="tx1"/>
                </a:solidFill>
                <a:effectLst/>
                <a:latin typeface="+mn-lt"/>
                <a:ea typeface="+mn-ea"/>
                <a:cs typeface="+mn-cs"/>
              </a:rPr>
              <a:t>	</a:t>
            </a:r>
            <a:r>
              <a:rPr lang="vi-VN" sz="1800" b="1" i="0" kern="1200" dirty="0" smtClean="0">
                <a:solidFill>
                  <a:schemeClr val="tx1"/>
                </a:solidFill>
                <a:effectLst/>
                <a:latin typeface="+mj-lt"/>
                <a:ea typeface="+mn-ea"/>
                <a:cs typeface="+mn-cs"/>
              </a:rPr>
              <a:t>Interesant este însă că un grup de cercetători de la Universitatea Flinders din Australia de Sud a ajuns la concluzia că jocurile video nu au un impact </a:t>
            </a:r>
            <a:r>
              <a:rPr lang="ro-RO" sz="1800" b="1" i="0" u="none" kern="1200" dirty="0" smtClean="0">
                <a:solidFill>
                  <a:schemeClr val="tx1"/>
                </a:solidFill>
                <a:effectLst/>
                <a:latin typeface="+mj-lt"/>
                <a:ea typeface="+mn-ea"/>
                <a:cs typeface="+mn-cs"/>
              </a:rPr>
              <a:t>negativ</a:t>
            </a:r>
            <a:r>
              <a:rPr lang="vi-VN" sz="1800" b="1" i="0" kern="1200" dirty="0" smtClean="0">
                <a:solidFill>
                  <a:schemeClr val="tx1"/>
                </a:solidFill>
                <a:effectLst/>
                <a:latin typeface="+mj-lt"/>
                <a:ea typeface="+mn-ea"/>
                <a:cs typeface="+mn-cs"/>
              </a:rPr>
              <a:t> asupra performanţei școlare a adolescenţilor.</a:t>
            </a:r>
            <a:endParaRPr lang="ro-RO" sz="1800" b="1" i="0" kern="1200" dirty="0" smtClean="0">
              <a:solidFill>
                <a:schemeClr val="tx1"/>
              </a:solidFill>
              <a:effectLst/>
              <a:latin typeface="+mj-lt"/>
              <a:ea typeface="+mn-ea"/>
              <a:cs typeface="+mn-cs"/>
            </a:endParaRPr>
          </a:p>
          <a:p>
            <a:r>
              <a:rPr lang="ro-RO" sz="1800" b="1" i="0" kern="1200" dirty="0" smtClean="0">
                <a:solidFill>
                  <a:schemeClr val="tx1"/>
                </a:solidFill>
                <a:effectLst/>
                <a:latin typeface="+mj-lt"/>
                <a:ea typeface="+mn-ea"/>
                <a:cs typeface="+mn-cs"/>
              </a:rPr>
              <a:t>	</a:t>
            </a:r>
            <a:r>
              <a:rPr lang="vi-VN" sz="1800" b="1" i="0" kern="1200" dirty="0" smtClean="0">
                <a:solidFill>
                  <a:schemeClr val="tx1"/>
                </a:solidFill>
                <a:effectLst/>
                <a:latin typeface="+mj-lt"/>
                <a:ea typeface="+mn-ea"/>
                <a:cs typeface="+mn-cs"/>
              </a:rPr>
              <a:t>Un singur cercetător, care a privit cu reticenţă concluzia studiului, a afirmat că a fost detectată o scădere în performanţa la lectură, dar aceasta a fost neglijabilă. ,,În esenţă, nu a fost o scădere suficient de mare pentru a fi considerată o problemă.”, adaugă acelaşi doctor Aaron Drummond.</a:t>
            </a:r>
            <a:endParaRPr lang="ro-RO" sz="1800" b="1" baseline="0" dirty="0" smtClean="0">
              <a:latin typeface="+mj-lt"/>
            </a:endParaRPr>
          </a:p>
        </p:txBody>
      </p:sp>
      <p:sp>
        <p:nvSpPr>
          <p:cNvPr id="9" name="Right Arrow 8">
            <a:hlinkClick r:id="rId4" action="ppaction://hlinksldjump"/>
          </p:cNvPr>
          <p:cNvSpPr/>
          <p:nvPr/>
        </p:nvSpPr>
        <p:spPr>
          <a:xfrm>
            <a:off x="6781800" y="5638800"/>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5" name="Left Arrow 4">
            <a:hlinkClick r:id="rId5"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4127828636"/>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825" y="4763"/>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377788" y="773373"/>
            <a:ext cx="3797300" cy="2554545"/>
          </a:xfrm>
          <a:prstGeom prst="rect">
            <a:avLst/>
          </a:prstGeom>
          <a:noFill/>
        </p:spPr>
        <p:txBody>
          <a:bodyPr wrap="square" rtlCol="0">
            <a:spAutoFit/>
          </a:bodyPr>
          <a:lstStyle/>
          <a:p>
            <a:r>
              <a:rPr lang="ro-RO" sz="2000" b="0" i="0" kern="1200" dirty="0" smtClean="0">
                <a:solidFill>
                  <a:schemeClr val="tx1"/>
                </a:solidFill>
                <a:effectLst/>
                <a:latin typeface="+mn-lt"/>
                <a:ea typeface="+mn-ea"/>
                <a:cs typeface="+mn-cs"/>
              </a:rPr>
              <a:t>	</a:t>
            </a:r>
            <a:r>
              <a:rPr lang="vi-VN" sz="2000" b="0" i="0" kern="1200" dirty="0" smtClean="0">
                <a:solidFill>
                  <a:schemeClr val="tx1"/>
                </a:solidFill>
                <a:effectLst/>
                <a:latin typeface="+mn-lt"/>
                <a:ea typeface="+mn-ea"/>
                <a:cs typeface="+mn-cs"/>
              </a:rPr>
              <a:t>În final, </a:t>
            </a:r>
            <a:r>
              <a:rPr lang="vi-VN" sz="2000" b="0" i="0" u="none" kern="1200" dirty="0" smtClean="0">
                <a:solidFill>
                  <a:schemeClr val="tx1"/>
                </a:solidFill>
                <a:effectLst/>
                <a:latin typeface="+mn-lt"/>
                <a:ea typeface="+mn-ea"/>
                <a:cs typeface="+mn-cs"/>
              </a:rPr>
              <a:t>chiar</a:t>
            </a:r>
            <a:r>
              <a:rPr lang="vi-VN" sz="2000" b="0" i="0" kern="1200" dirty="0" smtClean="0">
                <a:solidFill>
                  <a:schemeClr val="tx1"/>
                </a:solidFill>
                <a:effectLst/>
                <a:latin typeface="+mn-lt"/>
                <a:ea typeface="+mn-ea"/>
                <a:cs typeface="+mn-cs"/>
              </a:rPr>
              <a:t> dacă un astfel de studiu e foarte puţin probabil să vă convingă părinţii, mă</a:t>
            </a:r>
            <a:r>
              <a:rPr lang="vi-VN" sz="2000" b="0" i="0" u="none" kern="1200" dirty="0" smtClean="0">
                <a:solidFill>
                  <a:schemeClr val="tx1"/>
                </a:solidFill>
                <a:effectLst/>
                <a:latin typeface="+mn-lt"/>
                <a:ea typeface="+mn-ea"/>
                <a:cs typeface="+mn-cs"/>
              </a:rPr>
              <a:t>car</a:t>
            </a:r>
            <a:r>
              <a:rPr lang="vi-VN" sz="2000" b="0" i="0" kern="1200" dirty="0" smtClean="0">
                <a:solidFill>
                  <a:schemeClr val="tx1"/>
                </a:solidFill>
                <a:effectLst/>
                <a:latin typeface="+mn-lt"/>
                <a:ea typeface="+mn-ea"/>
                <a:cs typeface="+mn-cs"/>
              </a:rPr>
              <a:t> va reuşi să vă ajute pe voi să dormiţi mai liniştiţi, ştiind că problemele voastre la şcoală au legătură cu faptul că nu învăţaţi, nu că vă jucaţi.</a:t>
            </a:r>
            <a:endParaRPr lang="en-US" sz="2000" dirty="0"/>
          </a:p>
        </p:txBody>
      </p:sp>
      <p:pic>
        <p:nvPicPr>
          <p:cNvPr id="6" name="Picture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09632" y="3431381"/>
            <a:ext cx="3901733" cy="2404939"/>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756245" y="762000"/>
            <a:ext cx="3730831" cy="22917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ight Arrow 8">
            <a:hlinkClick r:id="rId5" action="ppaction://hlinksldjump"/>
          </p:cNvPr>
          <p:cNvSpPr/>
          <p:nvPr/>
        </p:nvSpPr>
        <p:spPr>
          <a:xfrm>
            <a:off x="6781800" y="5638800"/>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10" name="Left Arrow 9">
            <a:hlinkClick r:id="rId6"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424005746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825" y="4763"/>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230875" y="272620"/>
            <a:ext cx="4127500" cy="5632311"/>
          </a:xfrm>
          <a:prstGeom prst="rect">
            <a:avLst/>
          </a:prstGeom>
          <a:noFill/>
        </p:spPr>
        <p:txBody>
          <a:bodyPr wrap="square" rtlCol="0">
            <a:spAutoFit/>
          </a:bodyPr>
          <a:lstStyle/>
          <a:p>
            <a:r>
              <a:rPr lang="ro-RO" sz="2000" dirty="0" smtClean="0">
                <a:latin typeface="Times New Roman" pitchFamily="18" charset="0"/>
                <a:cs typeface="Times New Roman" pitchFamily="18" charset="0"/>
              </a:rPr>
              <a:t>	</a:t>
            </a:r>
            <a:r>
              <a:rPr lang="ro-RO" sz="2400" dirty="0" smtClean="0">
                <a:latin typeface="Times New Roman" pitchFamily="18" charset="0"/>
                <a:cs typeface="Times New Roman" pitchFamily="18" charset="0"/>
              </a:rPr>
              <a:t>Acest loc de muncă reprezintă ocazia</a:t>
            </a:r>
            <a:r>
              <a:rPr lang="ro-RO" sz="2400" baseline="0" dirty="0" smtClean="0">
                <a:latin typeface="Times New Roman" pitchFamily="18" charset="0"/>
                <a:cs typeface="Times New Roman" pitchFamily="18" charset="0"/>
              </a:rPr>
              <a:t> de a demonstra abilităţile performante la jocuri şi abilitatea de a fi foarte atent la detalii. Testeri pot juca, de asemenea, jocul din perspective diferite și în moduri diferite pentru a vedea care este rezultatul.</a:t>
            </a:r>
          </a:p>
          <a:p>
            <a:r>
              <a:rPr lang="ro-RO"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Cu toate acestea,</a:t>
            </a:r>
            <a:r>
              <a:rPr lang="ro-RO" sz="2400" baseline="0" dirty="0" smtClean="0">
                <a:latin typeface="Times New Roman" pitchFamily="18" charset="0"/>
                <a:cs typeface="Times New Roman" pitchFamily="18" charset="0"/>
              </a:rPr>
              <a:t> oricât de </a:t>
            </a:r>
            <a:r>
              <a:rPr lang="vi-VN" sz="2400" dirty="0" smtClean="0">
                <a:latin typeface="Times New Roman" pitchFamily="18" charset="0"/>
                <a:cs typeface="Times New Roman" pitchFamily="18" charset="0"/>
              </a:rPr>
              <a:t>mult ca ar putea suna ca un loc de muncă de vis, este nevoie de un timp pentru a deveni un tester de joc profesionist.</a:t>
            </a:r>
            <a:endParaRPr lang="en-US" sz="2400" dirty="0">
              <a:latin typeface="Times New Roman" pitchFamily="18" charset="0"/>
              <a:cs typeface="Times New Roman"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794" y="838200"/>
            <a:ext cx="3975896" cy="4071657"/>
          </a:xfrm>
          <a:prstGeom prst="rect">
            <a:avLst/>
          </a:prstGeom>
          <a:ln>
            <a:noFill/>
          </a:ln>
          <a:effectLst>
            <a:softEdge rad="112500"/>
          </a:effectLst>
        </p:spPr>
      </p:pic>
      <p:sp>
        <p:nvSpPr>
          <p:cNvPr id="8" name="Right Arrow 7">
            <a:hlinkClick r:id="rId4" action="ppaction://hlinksldjump"/>
          </p:cNvPr>
          <p:cNvSpPr/>
          <p:nvPr/>
        </p:nvSpPr>
        <p:spPr>
          <a:xfrm>
            <a:off x="6781800" y="5638800"/>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9" name="Left Arrow 8">
            <a:hlinkClick r:id="rId5" action="ppaction://hlinksldjump"/>
          </p:cNvPr>
          <p:cNvSpPr/>
          <p:nvPr/>
        </p:nvSpPr>
        <p:spPr>
          <a:xfrm>
            <a:off x="412844" y="5904931"/>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34421628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825" y="4763"/>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2400" y="1234605"/>
            <a:ext cx="4270419" cy="3941925"/>
          </a:xfrm>
          <a:prstGeom prst="rect">
            <a:avLst/>
          </a:prstGeom>
          <a:ln>
            <a:noFill/>
          </a:ln>
          <a:effectLst>
            <a:softEdge rad="112500"/>
          </a:effectLst>
        </p:spPr>
      </p:pic>
      <p:sp>
        <p:nvSpPr>
          <p:cNvPr id="6" name="TextBox 5"/>
          <p:cNvSpPr txBox="1"/>
          <p:nvPr/>
        </p:nvSpPr>
        <p:spPr>
          <a:xfrm>
            <a:off x="4777854" y="533400"/>
            <a:ext cx="3714750" cy="55399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i="0" dirty="0" smtClean="0">
                <a:solidFill>
                  <a:schemeClr val="tx1"/>
                </a:solidFill>
                <a:effectLst/>
                <a:latin typeface="Andalus" pitchFamily="18" charset="-78"/>
                <a:cs typeface="Andalus" pitchFamily="18" charset="-78"/>
              </a:rPr>
              <a:t>„</a:t>
            </a:r>
            <a:r>
              <a:rPr lang="ro-RO"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Toat</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lumea</a:t>
            </a:r>
            <a:r>
              <a:rPr lang="en-US" sz="2400" b="1" i="0" dirty="0" smtClean="0">
                <a:solidFill>
                  <a:schemeClr val="tx1"/>
                </a:solidFill>
                <a:effectLst/>
                <a:latin typeface="Andalus" pitchFamily="18" charset="-78"/>
                <a:cs typeface="Andalus" pitchFamily="18" charset="-78"/>
              </a:rPr>
              <a:t> are </a:t>
            </a:r>
            <a:r>
              <a:rPr lang="en-US" sz="2400" b="1" i="0" dirty="0" err="1" smtClean="0">
                <a:solidFill>
                  <a:schemeClr val="tx1"/>
                </a:solidFill>
                <a:effectLst/>
                <a:latin typeface="Andalus" pitchFamily="18" charset="-78"/>
                <a:cs typeface="Andalus" pitchFamily="18" charset="-78"/>
              </a:rPr>
              <a:t>impresia</a:t>
            </a:r>
            <a:r>
              <a:rPr lang="en-US" sz="2400" b="1" i="0" dirty="0" smtClean="0">
                <a:solidFill>
                  <a:schemeClr val="tx1"/>
                </a:solidFill>
                <a:effectLst/>
                <a:latin typeface="Andalus" pitchFamily="18" charset="-78"/>
                <a:cs typeface="Andalus" pitchFamily="18" charset="-78"/>
              </a:rPr>
              <a:t> </a:t>
            </a:r>
            <a:r>
              <a:rPr lang="en-US" sz="2400" b="1" i="0" u="none" dirty="0" smtClean="0">
                <a:solidFill>
                  <a:schemeClr val="tx1"/>
                </a:solidFill>
                <a:effectLst/>
                <a:latin typeface="Andalus" pitchFamily="18" charset="-78"/>
                <a:cs typeface="Andalus" pitchFamily="18" charset="-78"/>
              </a:rPr>
              <a:t>c</a:t>
            </a:r>
            <a:r>
              <a:rPr lang="ro-RO" sz="2400" b="1" i="0" u="none"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stai</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toat</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ziua</a:t>
            </a:r>
            <a:r>
              <a:rPr lang="en-US" sz="2400" b="1" i="0" dirty="0" smtClean="0">
                <a:solidFill>
                  <a:schemeClr val="tx1"/>
                </a:solidFill>
                <a:effectLst/>
                <a:latin typeface="Andalus" pitchFamily="18" charset="-78"/>
                <a:cs typeface="Andalus" pitchFamily="18" charset="-78"/>
              </a:rPr>
              <a:t> </a:t>
            </a:r>
            <a:r>
              <a:rPr lang="ro-RO" sz="2400" b="1" i="0" dirty="0" smtClean="0">
                <a:solidFill>
                  <a:schemeClr val="tx1"/>
                </a:solidFill>
                <a:effectLst/>
                <a:latin typeface="Andalus" pitchFamily="18" charset="-78"/>
                <a:cs typeface="Andalus" pitchFamily="18" charset="-78"/>
              </a:rPr>
              <a:t>ş</a:t>
            </a:r>
            <a:r>
              <a:rPr lang="en-US" sz="2400" b="1" i="0" dirty="0" smtClean="0">
                <a:solidFill>
                  <a:schemeClr val="tx1"/>
                </a:solidFill>
                <a:effectLst/>
                <a:latin typeface="Andalus" pitchFamily="18" charset="-78"/>
                <a:cs typeface="Andalus" pitchFamily="18" charset="-78"/>
              </a:rPr>
              <a:t>i </a:t>
            </a:r>
            <a:r>
              <a:rPr lang="en-US" sz="2400" b="1" i="0" dirty="0" err="1" smtClean="0">
                <a:solidFill>
                  <a:schemeClr val="tx1"/>
                </a:solidFill>
                <a:effectLst/>
                <a:latin typeface="Andalus" pitchFamily="18" charset="-78"/>
                <a:cs typeface="Andalus" pitchFamily="18" charset="-78"/>
              </a:rPr>
              <a:t>te</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joci</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dar</a:t>
            </a:r>
            <a:r>
              <a:rPr lang="en-US" sz="2400" b="1" i="0" dirty="0" smtClean="0">
                <a:solidFill>
                  <a:schemeClr val="tx1"/>
                </a:solidFill>
                <a:effectLst/>
                <a:latin typeface="Andalus" pitchFamily="18" charset="-78"/>
                <a:cs typeface="Andalus" pitchFamily="18" charset="-78"/>
              </a:rPr>
              <a:t> nu e </a:t>
            </a:r>
            <a:r>
              <a:rPr lang="en-US" sz="2400" b="1" i="0" dirty="0" err="1" smtClean="0">
                <a:solidFill>
                  <a:schemeClr val="tx1"/>
                </a:solidFill>
                <a:effectLst/>
                <a:latin typeface="Andalus" pitchFamily="18" charset="-78"/>
                <a:cs typeface="Andalus" pitchFamily="18" charset="-78"/>
              </a:rPr>
              <a:t>chiar</a:t>
            </a:r>
            <a:r>
              <a:rPr lang="en-US" sz="2400" b="1" i="0" dirty="0" smtClean="0">
                <a:solidFill>
                  <a:schemeClr val="tx1"/>
                </a:solidFill>
                <a:effectLst/>
                <a:latin typeface="Andalus" pitchFamily="18" charset="-78"/>
                <a:cs typeface="Andalus" pitchFamily="18" charset="-78"/>
              </a:rPr>
              <a:t> at</a:t>
            </a:r>
            <a:r>
              <a:rPr lang="ro-RO" sz="2400" b="1" i="0" dirty="0" smtClean="0">
                <a:solidFill>
                  <a:schemeClr val="tx1"/>
                </a:solidFill>
                <a:effectLst/>
                <a:latin typeface="Andalus" pitchFamily="18" charset="-78"/>
                <a:cs typeface="Andalus" pitchFamily="18" charset="-78"/>
              </a:rPr>
              <a:t>â</a:t>
            </a:r>
            <a:r>
              <a:rPr lang="en-US" sz="2400" b="1" i="0" dirty="0" smtClean="0">
                <a:solidFill>
                  <a:schemeClr val="tx1"/>
                </a:solidFill>
                <a:effectLst/>
                <a:latin typeface="Andalus" pitchFamily="18" charset="-78"/>
                <a:cs typeface="Andalus" pitchFamily="18" charset="-78"/>
              </a:rPr>
              <a:t>t de </a:t>
            </a:r>
            <a:r>
              <a:rPr lang="en-US" sz="2400" b="1" i="0" dirty="0" err="1" smtClean="0">
                <a:solidFill>
                  <a:schemeClr val="tx1"/>
                </a:solidFill>
                <a:effectLst/>
                <a:latin typeface="Andalus" pitchFamily="18" charset="-78"/>
                <a:cs typeface="Andalus" pitchFamily="18" charset="-78"/>
              </a:rPr>
              <a:t>simplu</a:t>
            </a:r>
            <a:r>
              <a:rPr lang="en-US" sz="2400" b="1" i="0" dirty="0" smtClean="0">
                <a:solidFill>
                  <a:schemeClr val="tx1"/>
                </a:solidFill>
                <a:effectLst/>
                <a:latin typeface="Andalus" pitchFamily="18" charset="-78"/>
                <a:cs typeface="Andalus" pitchFamily="18" charset="-78"/>
              </a:rPr>
              <a:t>. Pare, </a:t>
            </a:r>
            <a:r>
              <a:rPr lang="en-US" sz="2400" b="1" i="0" dirty="0" err="1" smtClean="0">
                <a:solidFill>
                  <a:schemeClr val="tx1"/>
                </a:solidFill>
                <a:effectLst/>
                <a:latin typeface="Andalus" pitchFamily="18" charset="-78"/>
                <a:cs typeface="Andalus" pitchFamily="18" charset="-78"/>
              </a:rPr>
              <a:t>pentru</a:t>
            </a:r>
            <a:r>
              <a:rPr lang="en-US" sz="2400" b="1" i="0" dirty="0" smtClean="0">
                <a:solidFill>
                  <a:schemeClr val="tx1"/>
                </a:solidFill>
                <a:effectLst/>
                <a:latin typeface="Andalus" pitchFamily="18" charset="-78"/>
                <a:cs typeface="Andalus" pitchFamily="18" charset="-78"/>
              </a:rPr>
              <a:t> c</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te</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joci</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dar</a:t>
            </a:r>
            <a:r>
              <a:rPr lang="en-US" sz="2400" b="1" i="0" dirty="0" smtClean="0">
                <a:solidFill>
                  <a:schemeClr val="tx1"/>
                </a:solidFill>
                <a:effectLst/>
                <a:latin typeface="Andalus" pitchFamily="18" charset="-78"/>
                <a:cs typeface="Andalus" pitchFamily="18" charset="-78"/>
              </a:rPr>
              <a:t> de </a:t>
            </a:r>
            <a:r>
              <a:rPr lang="en-US" sz="2400" b="1" i="0" dirty="0" err="1" smtClean="0">
                <a:solidFill>
                  <a:schemeClr val="tx1"/>
                </a:solidFill>
                <a:effectLst/>
                <a:latin typeface="Andalus" pitchFamily="18" charset="-78"/>
                <a:cs typeface="Andalus" pitchFamily="18" charset="-78"/>
              </a:rPr>
              <a:t>multe</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ori</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avem</a:t>
            </a:r>
            <a:r>
              <a:rPr lang="en-US" sz="2400" b="1" i="0" dirty="0" smtClean="0">
                <a:solidFill>
                  <a:schemeClr val="tx1"/>
                </a:solidFill>
                <a:effectLst/>
                <a:latin typeface="Andalus" pitchFamily="18" charset="-78"/>
                <a:cs typeface="Andalus" pitchFamily="18" charset="-78"/>
              </a:rPr>
              <a:t> un </a:t>
            </a:r>
            <a:r>
              <a:rPr lang="en-US" sz="2400" b="1" i="0" dirty="0" err="1" smtClean="0">
                <a:solidFill>
                  <a:schemeClr val="tx1"/>
                </a:solidFill>
                <a:effectLst/>
                <a:latin typeface="Andalus" pitchFamily="18" charset="-78"/>
                <a:cs typeface="Andalus" pitchFamily="18" charset="-78"/>
              </a:rPr>
              <a:t>proiect</a:t>
            </a:r>
            <a:r>
              <a:rPr lang="en-US" sz="2400" b="1" i="0" dirty="0" smtClean="0">
                <a:solidFill>
                  <a:schemeClr val="tx1"/>
                </a:solidFill>
                <a:effectLst/>
                <a:latin typeface="Andalus" pitchFamily="18" charset="-78"/>
                <a:cs typeface="Andalus" pitchFamily="18" charset="-78"/>
              </a:rPr>
              <a:t> </a:t>
            </a:r>
            <a:r>
              <a:rPr lang="ro-RO" sz="2400" b="1" i="0" dirty="0" smtClean="0">
                <a:solidFill>
                  <a:schemeClr val="tx1"/>
                </a:solidFill>
                <a:effectLst/>
                <a:latin typeface="Andalus" pitchFamily="18" charset="-78"/>
                <a:cs typeface="Andalus" pitchFamily="18" charset="-78"/>
              </a:rPr>
              <a:t>ş</a:t>
            </a:r>
            <a:r>
              <a:rPr lang="en-US" sz="2400" b="1" i="0" dirty="0" smtClean="0">
                <a:solidFill>
                  <a:schemeClr val="tx1"/>
                </a:solidFill>
                <a:effectLst/>
                <a:latin typeface="Andalus" pitchFamily="18" charset="-78"/>
                <a:cs typeface="Andalus" pitchFamily="18" charset="-78"/>
              </a:rPr>
              <a:t>i nu </a:t>
            </a:r>
            <a:r>
              <a:rPr lang="en-US" sz="2400" b="1" i="0" dirty="0" err="1" smtClean="0">
                <a:solidFill>
                  <a:schemeClr val="tx1"/>
                </a:solidFill>
                <a:effectLst/>
                <a:latin typeface="Andalus" pitchFamily="18" charset="-78"/>
                <a:cs typeface="Andalus" pitchFamily="18" charset="-78"/>
              </a:rPr>
              <a:t>apuc</a:t>
            </a:r>
            <a:r>
              <a:rPr lang="en-US" sz="2400" b="1" i="0" dirty="0" smtClean="0">
                <a:solidFill>
                  <a:schemeClr val="tx1"/>
                </a:solidFill>
                <a:effectLst/>
                <a:latin typeface="Andalus" pitchFamily="18" charset="-78"/>
                <a:cs typeface="Andalus" pitchFamily="18" charset="-78"/>
              </a:rPr>
              <a:t> s</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m</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joc</a:t>
            </a:r>
            <a:r>
              <a:rPr lang="en-US" sz="2400" b="1" i="0" dirty="0" smtClean="0">
                <a:solidFill>
                  <a:schemeClr val="tx1"/>
                </a:solidFill>
                <a:effectLst/>
                <a:latin typeface="Andalus" pitchFamily="18" charset="-78"/>
                <a:cs typeface="Andalus" pitchFamily="18" charset="-78"/>
              </a:rPr>
              <a:t> 10 minute </a:t>
            </a:r>
            <a:r>
              <a:rPr lang="en-US" sz="2400" b="1" i="0" dirty="0" err="1" smtClean="0">
                <a:solidFill>
                  <a:schemeClr val="tx1"/>
                </a:solidFill>
                <a:effectLst/>
                <a:latin typeface="Andalus" pitchFamily="18" charset="-78"/>
                <a:cs typeface="Andalus" pitchFamily="18" charset="-78"/>
              </a:rPr>
              <a:t>pe</a:t>
            </a:r>
            <a:r>
              <a:rPr lang="en-US" sz="2400" b="1" i="0" dirty="0" smtClean="0">
                <a:solidFill>
                  <a:schemeClr val="tx1"/>
                </a:solidFill>
                <a:effectLst/>
                <a:latin typeface="Andalus" pitchFamily="18" charset="-78"/>
                <a:cs typeface="Andalus" pitchFamily="18" charset="-78"/>
              </a:rPr>
              <a:t> el </a:t>
            </a:r>
            <a:r>
              <a:rPr lang="en-US" sz="2400" b="1" i="0" dirty="0" err="1" smtClean="0">
                <a:solidFill>
                  <a:schemeClr val="tx1"/>
                </a:solidFill>
                <a:effectLst/>
                <a:latin typeface="Andalus" pitchFamily="18" charset="-78"/>
                <a:cs typeface="Andalus" pitchFamily="18" charset="-78"/>
              </a:rPr>
              <a:t>pentru</a:t>
            </a:r>
            <a:r>
              <a:rPr lang="en-US" sz="2400" b="1" i="0" dirty="0" smtClean="0">
                <a:solidFill>
                  <a:schemeClr val="tx1"/>
                </a:solidFill>
                <a:effectLst/>
                <a:latin typeface="Andalus" pitchFamily="18" charset="-78"/>
                <a:cs typeface="Andalus" pitchFamily="18" charset="-78"/>
              </a:rPr>
              <a:t> c</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u="none" dirty="0" err="1" smtClean="0">
                <a:solidFill>
                  <a:schemeClr val="tx1"/>
                </a:solidFill>
                <a:effectLst/>
                <a:latin typeface="Andalus" pitchFamily="18" charset="-78"/>
                <a:cs typeface="Andalus" pitchFamily="18" charset="-78"/>
              </a:rPr>
              <a:t>doar</a:t>
            </a:r>
            <a:r>
              <a:rPr lang="ro-RO" sz="2400" b="1" i="0" u="none" baseline="0" dirty="0" smtClean="0">
                <a:solidFill>
                  <a:schemeClr val="tx1"/>
                </a:solidFill>
                <a:effectLst/>
                <a:latin typeface="Andalus" pitchFamily="18" charset="-78"/>
                <a:cs typeface="Andalus" pitchFamily="18" charset="-78"/>
              </a:rPr>
              <a:t> î</a:t>
            </a:r>
            <a:r>
              <a:rPr lang="en-US" sz="2400" b="1" i="0" dirty="0" smtClean="0">
                <a:solidFill>
                  <a:schemeClr val="tx1"/>
                </a:solidFill>
                <a:effectLst/>
                <a:latin typeface="Andalus" pitchFamily="18" charset="-78"/>
                <a:cs typeface="Andalus" pitchFamily="18" charset="-78"/>
              </a:rPr>
              <a:t>l </a:t>
            </a:r>
            <a:r>
              <a:rPr lang="en-US" sz="2400" b="1" i="0" dirty="0" err="1" smtClean="0">
                <a:solidFill>
                  <a:schemeClr val="tx1"/>
                </a:solidFill>
                <a:effectLst/>
                <a:latin typeface="Andalus" pitchFamily="18" charset="-78"/>
                <a:cs typeface="Andalus" pitchFamily="18" charset="-78"/>
              </a:rPr>
              <a:t>pornesc</a:t>
            </a:r>
            <a:r>
              <a:rPr lang="en-US" sz="2400" b="1" i="0" dirty="0" smtClean="0">
                <a:solidFill>
                  <a:schemeClr val="tx1"/>
                </a:solidFill>
                <a:effectLst/>
                <a:latin typeface="Andalus" pitchFamily="18" charset="-78"/>
                <a:cs typeface="Andalus" pitchFamily="18" charset="-78"/>
              </a:rPr>
              <a:t>, </a:t>
            </a:r>
            <a:r>
              <a:rPr lang="ro-RO" sz="2400" b="1" i="0" dirty="0" smtClean="0">
                <a:solidFill>
                  <a:schemeClr val="tx1"/>
                </a:solidFill>
                <a:effectLst/>
                <a:latin typeface="Andalus" pitchFamily="18" charset="-78"/>
                <a:cs typeface="Andalus" pitchFamily="18" charset="-78"/>
              </a:rPr>
              <a:t>î</a:t>
            </a:r>
            <a:r>
              <a:rPr lang="en-US" sz="2400" b="1" i="0" dirty="0" smtClean="0">
                <a:solidFill>
                  <a:schemeClr val="tx1"/>
                </a:solidFill>
                <a:effectLst/>
                <a:latin typeface="Andalus" pitchFamily="18" charset="-78"/>
                <a:cs typeface="Andalus" pitchFamily="18" charset="-78"/>
              </a:rPr>
              <a:t>l </a:t>
            </a:r>
            <a:r>
              <a:rPr lang="en-US" sz="2400" b="1" i="0" dirty="0" err="1" smtClean="0">
                <a:solidFill>
                  <a:schemeClr val="tx1"/>
                </a:solidFill>
                <a:effectLst/>
                <a:latin typeface="Andalus" pitchFamily="18" charset="-78"/>
                <a:cs typeface="Andalus" pitchFamily="18" charset="-78"/>
              </a:rPr>
              <a:t>opresc</a:t>
            </a:r>
            <a:r>
              <a:rPr lang="en-US" sz="2400" b="1" i="0" dirty="0" smtClean="0">
                <a:solidFill>
                  <a:schemeClr val="tx1"/>
                </a:solidFill>
                <a:effectLst/>
                <a:latin typeface="Andalus" pitchFamily="18" charset="-78"/>
                <a:cs typeface="Andalus" pitchFamily="18" charset="-78"/>
              </a:rPr>
              <a:t>, scot CD-</a:t>
            </a:r>
            <a:r>
              <a:rPr lang="en-US" sz="2400" b="1" i="0" dirty="0" err="1" smtClean="0">
                <a:solidFill>
                  <a:schemeClr val="tx1"/>
                </a:solidFill>
                <a:effectLst/>
                <a:latin typeface="Andalus" pitchFamily="18" charset="-78"/>
                <a:cs typeface="Andalus" pitchFamily="18" charset="-78"/>
              </a:rPr>
              <a:t>ul</a:t>
            </a:r>
            <a:r>
              <a:rPr lang="en-US" sz="2400" b="1" i="0" dirty="0" smtClean="0">
                <a:solidFill>
                  <a:schemeClr val="tx1"/>
                </a:solidFill>
                <a:effectLst/>
                <a:latin typeface="Andalus" pitchFamily="18" charset="-78"/>
                <a:cs typeface="Andalus" pitchFamily="18" charset="-78"/>
              </a:rPr>
              <a:t> </a:t>
            </a:r>
            <a:r>
              <a:rPr lang="ro-RO" sz="2400" b="1" i="0" dirty="0" smtClean="0">
                <a:solidFill>
                  <a:schemeClr val="tx1"/>
                </a:solidFill>
                <a:effectLst/>
                <a:latin typeface="Andalus" pitchFamily="18" charset="-78"/>
                <a:cs typeface="Andalus" pitchFamily="18" charset="-78"/>
              </a:rPr>
              <a:t>ş</a:t>
            </a:r>
            <a:r>
              <a:rPr lang="en-US" sz="2400" b="1" i="0" dirty="0" smtClean="0">
                <a:solidFill>
                  <a:schemeClr val="tx1"/>
                </a:solidFill>
                <a:effectLst/>
                <a:latin typeface="Andalus" pitchFamily="18" charset="-78"/>
                <a:cs typeface="Andalus" pitchFamily="18" charset="-78"/>
              </a:rPr>
              <a:t>i </a:t>
            </a:r>
            <a:r>
              <a:rPr lang="en-US" sz="2400" b="1" i="0" dirty="0" err="1" smtClean="0">
                <a:solidFill>
                  <a:schemeClr val="tx1"/>
                </a:solidFill>
                <a:effectLst/>
                <a:latin typeface="Andalus" pitchFamily="18" charset="-78"/>
                <a:cs typeface="Andalus" pitchFamily="18" charset="-78"/>
              </a:rPr>
              <a:t>urm</a:t>
            </a:r>
            <a:r>
              <a:rPr lang="ro-RO" sz="2400" b="1" i="0" dirty="0" smtClean="0">
                <a:solidFill>
                  <a:schemeClr val="tx1"/>
                </a:solidFill>
                <a:effectLst/>
                <a:latin typeface="Andalus" pitchFamily="18" charset="-78"/>
                <a:cs typeface="Andalus" pitchFamily="18" charset="-78"/>
              </a:rPr>
              <a:t>ă</a:t>
            </a:r>
            <a:r>
              <a:rPr lang="en-US" sz="2400" b="1" i="0" dirty="0" err="1" smtClean="0">
                <a:solidFill>
                  <a:schemeClr val="tx1"/>
                </a:solidFill>
                <a:effectLst/>
                <a:latin typeface="Andalus" pitchFamily="18" charset="-78"/>
                <a:cs typeface="Andalus" pitchFamily="18" charset="-78"/>
              </a:rPr>
              <a:t>resc</a:t>
            </a:r>
            <a:r>
              <a:rPr lang="en-US" sz="2400" b="1" i="0" dirty="0" smtClean="0">
                <a:solidFill>
                  <a:schemeClr val="tx1"/>
                </a:solidFill>
                <a:effectLst/>
                <a:latin typeface="Andalus" pitchFamily="18" charset="-78"/>
                <a:cs typeface="Andalus" pitchFamily="18" charset="-78"/>
              </a:rPr>
              <a:t> o </a:t>
            </a:r>
            <a:r>
              <a:rPr lang="en-US" sz="2400" b="1" i="0" dirty="0" err="1" smtClean="0">
                <a:solidFill>
                  <a:schemeClr val="tx1"/>
                </a:solidFill>
                <a:effectLst/>
                <a:latin typeface="Andalus" pitchFamily="18" charset="-78"/>
                <a:cs typeface="Andalus" pitchFamily="18" charset="-78"/>
              </a:rPr>
              <a:t>rutin</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Dar e ok, </a:t>
            </a:r>
            <a:r>
              <a:rPr lang="en-US" sz="2400" b="1" i="0" dirty="0" err="1" smtClean="0">
                <a:solidFill>
                  <a:schemeClr val="tx1"/>
                </a:solidFill>
                <a:effectLst/>
                <a:latin typeface="Andalus" pitchFamily="18" charset="-78"/>
                <a:cs typeface="Andalus" pitchFamily="18" charset="-78"/>
              </a:rPr>
              <a:t>dac</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i</a:t>
            </a:r>
            <a:r>
              <a:rPr lang="ro-RO" sz="2400" b="1" i="0" dirty="0" smtClean="0">
                <a:solidFill>
                  <a:schemeClr val="tx1"/>
                </a:solidFill>
                <a:effectLst/>
                <a:latin typeface="Andalus" pitchFamily="18" charset="-78"/>
                <a:cs typeface="Andalus" pitchFamily="18" charset="-78"/>
              </a:rPr>
              <a:t>ţ</a:t>
            </a:r>
            <a:r>
              <a:rPr lang="en-US" sz="2400" b="1" i="0" dirty="0" smtClean="0">
                <a:solidFill>
                  <a:schemeClr val="tx1"/>
                </a:solidFill>
                <a:effectLst/>
                <a:latin typeface="Andalus" pitchFamily="18" charset="-78"/>
                <a:cs typeface="Andalus" pitchFamily="18" charset="-78"/>
              </a:rPr>
              <a:t>i place </a:t>
            </a:r>
            <a:r>
              <a:rPr lang="en-US" sz="2400" b="1" i="0" dirty="0" err="1" smtClean="0">
                <a:solidFill>
                  <a:schemeClr val="tx1"/>
                </a:solidFill>
                <a:effectLst/>
                <a:latin typeface="Andalus" pitchFamily="18" charset="-78"/>
                <a:cs typeface="Andalus" pitchFamily="18" charset="-78"/>
              </a:rPr>
              <a:t>ce</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faci</a:t>
            </a:r>
            <a:r>
              <a:rPr lang="en-US" sz="2400" b="1" i="0" dirty="0" smtClean="0">
                <a:solidFill>
                  <a:schemeClr val="tx1"/>
                </a:solidFill>
                <a:effectLst/>
                <a:latin typeface="Andalus" pitchFamily="18" charset="-78"/>
                <a:cs typeface="Andalus" pitchFamily="18" charset="-78"/>
              </a:rPr>
              <a:t>, s</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te</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joci</a:t>
            </a:r>
            <a:r>
              <a:rPr lang="en-US" sz="2400" b="1" i="0" dirty="0" smtClean="0">
                <a:solidFill>
                  <a:schemeClr val="tx1"/>
                </a:solidFill>
                <a:effectLst/>
                <a:latin typeface="Andalus" pitchFamily="18" charset="-78"/>
                <a:cs typeface="Andalus" pitchFamily="18" charset="-78"/>
              </a:rPr>
              <a:t> </a:t>
            </a:r>
            <a:r>
              <a:rPr lang="ro-RO" sz="2400" b="1" i="0" dirty="0" smtClean="0">
                <a:solidFill>
                  <a:schemeClr val="tx1"/>
                </a:solidFill>
                <a:effectLst/>
                <a:latin typeface="Andalus" pitchFamily="18" charset="-78"/>
                <a:cs typeface="Andalus" pitchFamily="18" charset="-78"/>
              </a:rPr>
              <a:t>ş</a:t>
            </a:r>
            <a:r>
              <a:rPr lang="en-US" sz="2400" b="1" i="0" dirty="0" smtClean="0">
                <a:solidFill>
                  <a:schemeClr val="tx1"/>
                </a:solidFill>
                <a:effectLst/>
                <a:latin typeface="Andalus" pitchFamily="18" charset="-78"/>
                <a:cs typeface="Andalus" pitchFamily="18" charset="-78"/>
              </a:rPr>
              <a:t>i </a:t>
            </a:r>
            <a:r>
              <a:rPr lang="ro-RO" sz="2400" b="1" i="0" dirty="0" smtClean="0">
                <a:solidFill>
                  <a:schemeClr val="tx1"/>
                </a:solidFill>
                <a:effectLst/>
                <a:latin typeface="Andalus" pitchFamily="18" charset="-78"/>
                <a:cs typeface="Andalus" pitchFamily="18" charset="-78"/>
              </a:rPr>
              <a:t>îţ</a:t>
            </a:r>
            <a:r>
              <a:rPr lang="en-US" sz="2400" b="1" i="0" dirty="0" smtClean="0">
                <a:solidFill>
                  <a:schemeClr val="tx1"/>
                </a:solidFill>
                <a:effectLst/>
                <a:latin typeface="Andalus" pitchFamily="18" charset="-78"/>
                <a:cs typeface="Andalus" pitchFamily="18" charset="-78"/>
              </a:rPr>
              <a:t>i </a:t>
            </a:r>
            <a:r>
              <a:rPr lang="en-US" sz="2400" b="1" i="0" dirty="0" err="1" smtClean="0">
                <a:solidFill>
                  <a:schemeClr val="tx1"/>
                </a:solidFill>
                <a:effectLst/>
                <a:latin typeface="Andalus" pitchFamily="18" charset="-78"/>
                <a:cs typeface="Andalus" pitchFamily="18" charset="-78"/>
              </a:rPr>
              <a:t>plac</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consolele</a:t>
            </a:r>
            <a:r>
              <a:rPr lang="en-US" sz="2400" b="1" i="0" dirty="0" smtClean="0">
                <a:solidFill>
                  <a:schemeClr val="tx1"/>
                </a:solidFill>
                <a:effectLst/>
                <a:latin typeface="Andalus" pitchFamily="18" charset="-78"/>
                <a:cs typeface="Andalus" pitchFamily="18" charset="-78"/>
              </a:rPr>
              <a:t> </a:t>
            </a:r>
            <a:r>
              <a:rPr lang="ro-RO" sz="2400" b="1" i="0" dirty="0" smtClean="0">
                <a:solidFill>
                  <a:schemeClr val="tx1"/>
                </a:solidFill>
                <a:effectLst/>
                <a:latin typeface="Andalus" pitchFamily="18" charset="-78"/>
                <a:cs typeface="Andalus" pitchFamily="18" charset="-78"/>
              </a:rPr>
              <a:t>ş</a:t>
            </a:r>
            <a:r>
              <a:rPr lang="en-US" sz="2400" b="1" i="0" dirty="0" smtClean="0">
                <a:solidFill>
                  <a:schemeClr val="tx1"/>
                </a:solidFill>
                <a:effectLst/>
                <a:latin typeface="Andalus" pitchFamily="18" charset="-78"/>
                <a:cs typeface="Andalus" pitchFamily="18" charset="-78"/>
              </a:rPr>
              <a:t>i </a:t>
            </a:r>
            <a:r>
              <a:rPr lang="en-US" sz="2400" b="1" i="0" dirty="0" err="1" smtClean="0">
                <a:solidFill>
                  <a:schemeClr val="tx1"/>
                </a:solidFill>
                <a:effectLst/>
                <a:latin typeface="Andalus" pitchFamily="18" charset="-78"/>
                <a:cs typeface="Andalus" pitchFamily="18" charset="-78"/>
              </a:rPr>
              <a:t>toat</a:t>
            </a:r>
            <a:r>
              <a:rPr lang="ro-RO" sz="2400" b="1" i="0" dirty="0" smtClean="0">
                <a:solidFill>
                  <a:schemeClr val="tx1"/>
                </a:solidFill>
                <a:effectLst/>
                <a:latin typeface="Andalus" pitchFamily="18" charset="-78"/>
                <a:cs typeface="Andalus" pitchFamily="18" charset="-78"/>
              </a:rPr>
              <a:t>ă</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industria</a:t>
            </a:r>
            <a:r>
              <a:rPr lang="en-US" sz="2400" b="1" i="0" dirty="0" smtClean="0">
                <a:solidFill>
                  <a:schemeClr val="tx1"/>
                </a:solidFill>
                <a:effectLst/>
                <a:latin typeface="Andalus" pitchFamily="18" charset="-78"/>
                <a:cs typeface="Andalus" pitchFamily="18" charset="-78"/>
              </a:rPr>
              <a:t> </a:t>
            </a:r>
            <a:r>
              <a:rPr lang="en-US" sz="2400" b="1" i="0" dirty="0" err="1" smtClean="0">
                <a:solidFill>
                  <a:schemeClr val="tx1"/>
                </a:solidFill>
                <a:effectLst/>
                <a:latin typeface="Andalus" pitchFamily="18" charset="-78"/>
                <a:cs typeface="Andalus" pitchFamily="18" charset="-78"/>
              </a:rPr>
              <a:t>asta</a:t>
            </a:r>
            <a:r>
              <a:rPr lang="en-US" sz="2400" b="1" i="0" dirty="0" smtClean="0">
                <a:solidFill>
                  <a:schemeClr val="tx1"/>
                </a:solidFill>
                <a:effectLst/>
                <a:latin typeface="Andalus" pitchFamily="18" charset="-78"/>
                <a:cs typeface="Andalus" pitchFamily="18" charset="-78"/>
              </a:rPr>
              <a:t>“</a:t>
            </a:r>
            <a:r>
              <a:rPr lang="ro-RO" sz="2400" b="1" i="0" dirty="0" smtClean="0">
                <a:solidFill>
                  <a:schemeClr val="tx1"/>
                </a:solidFill>
                <a:effectLst/>
                <a:latin typeface="Andalus" pitchFamily="18" charset="-78"/>
                <a:cs typeface="Andalus" pitchFamily="18" charset="-78"/>
              </a:rPr>
              <a:t> a spus </a:t>
            </a:r>
            <a:r>
              <a:rPr lang="en-US" sz="2400" b="1" i="0" kern="1200" dirty="0" smtClean="0">
                <a:solidFill>
                  <a:schemeClr val="tx1"/>
                </a:solidFill>
                <a:effectLst/>
                <a:latin typeface="Andalus" pitchFamily="18" charset="-78"/>
                <a:cs typeface="Andalus" pitchFamily="18" charset="-78"/>
              </a:rPr>
              <a:t>Sebastian </a:t>
            </a:r>
            <a:r>
              <a:rPr lang="en-US" sz="2400" b="1" i="0" kern="1200" dirty="0" err="1" smtClean="0">
                <a:solidFill>
                  <a:schemeClr val="tx1"/>
                </a:solidFill>
                <a:effectLst/>
                <a:latin typeface="Andalus" pitchFamily="18" charset="-78"/>
                <a:cs typeface="Andalus" pitchFamily="18" charset="-78"/>
              </a:rPr>
              <a:t>Seca</a:t>
            </a:r>
            <a:r>
              <a:rPr lang="ro-RO" sz="2400" b="1" i="0" kern="1200" dirty="0" smtClean="0">
                <a:solidFill>
                  <a:schemeClr val="tx1"/>
                </a:solidFill>
                <a:effectLst/>
                <a:latin typeface="Andalus" pitchFamily="18" charset="-78"/>
                <a:cs typeface="Andalus" pitchFamily="18" charset="-78"/>
              </a:rPr>
              <a:t>ş</a:t>
            </a:r>
            <a:r>
              <a:rPr lang="en-US" sz="2400" b="1" i="0" kern="1200" dirty="0" err="1" smtClean="0">
                <a:solidFill>
                  <a:schemeClr val="tx1"/>
                </a:solidFill>
                <a:effectLst/>
                <a:latin typeface="Andalus" pitchFamily="18" charset="-78"/>
                <a:cs typeface="Andalus" pitchFamily="18" charset="-78"/>
              </a:rPr>
              <a:t>iu</a:t>
            </a:r>
            <a:r>
              <a:rPr lang="en-US" sz="2400" b="1" dirty="0" smtClean="0">
                <a:latin typeface="Andalus" pitchFamily="18" charset="-78"/>
                <a:cs typeface="Andalus" pitchFamily="18" charset="-78"/>
              </a:rPr>
              <a:t>, un tester.</a:t>
            </a:r>
            <a:endParaRPr lang="en-US" sz="2400" b="1" i="0" dirty="0" smtClean="0">
              <a:solidFill>
                <a:schemeClr val="tx1"/>
              </a:solidFill>
              <a:latin typeface="Andalus" pitchFamily="18" charset="-78"/>
              <a:cs typeface="Andalus" pitchFamily="18" charset="-78"/>
            </a:endParaRPr>
          </a:p>
          <a:p>
            <a:endParaRPr lang="en-US" dirty="0">
              <a:solidFill>
                <a:schemeClr val="tx1"/>
              </a:solidFill>
            </a:endParaRPr>
          </a:p>
        </p:txBody>
      </p:sp>
      <p:sp>
        <p:nvSpPr>
          <p:cNvPr id="8" name="Right Arrow 7">
            <a:hlinkClick r:id="rId4" action="ppaction://hlinksldjump"/>
          </p:cNvPr>
          <p:cNvSpPr/>
          <p:nvPr/>
        </p:nvSpPr>
        <p:spPr>
          <a:xfrm>
            <a:off x="6810233" y="5654278"/>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9" name="Left Arrow 8">
            <a:hlinkClick r:id="rId5"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9816893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825" y="4763"/>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381000" y="1139590"/>
            <a:ext cx="3549650" cy="1938992"/>
          </a:xfrm>
          <a:prstGeom prst="rect">
            <a:avLst/>
          </a:prstGeom>
          <a:noFill/>
        </p:spPr>
        <p:txBody>
          <a:bodyPr wrap="square" rtlCol="0">
            <a:spAutoFit/>
          </a:bodyPr>
          <a:lstStyle/>
          <a:p>
            <a:r>
              <a:rPr lang="ro-RO" dirty="0" smtClean="0"/>
              <a:t>	</a:t>
            </a:r>
            <a:r>
              <a:rPr lang="ro-RO" sz="2400" dirty="0" smtClean="0">
                <a:latin typeface="Times New Roman" pitchFamily="18" charset="0"/>
                <a:cs typeface="Times New Roman" pitchFamily="18" charset="0"/>
              </a:rPr>
              <a:t>Există</a:t>
            </a:r>
            <a:r>
              <a:rPr lang="ro-RO" sz="2400" baseline="0" dirty="0" smtClean="0">
                <a:latin typeface="Times New Roman" pitchFamily="18" charset="0"/>
                <a:cs typeface="Times New Roman" pitchFamily="18" charset="0"/>
              </a:rPr>
              <a:t> proiecte în care timp de câteva luni trebuie ca testerul respectiv să ‘’respire’’ jocuri pe care îl tastează.</a:t>
            </a:r>
            <a:r>
              <a:rPr lang="ro-RO" sz="2000" baseline="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85355" y="3733800"/>
            <a:ext cx="3445295" cy="1600200"/>
          </a:xfrm>
          <a:prstGeom prst="rect">
            <a:avLst/>
          </a:prstGeom>
          <a:ln w="38100" cap="sq">
            <a:solidFill>
              <a:schemeClr val="tx2">
                <a:lumMod val="50000"/>
              </a:schemeClr>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4800600" y="1185756"/>
            <a:ext cx="3467100" cy="3785652"/>
          </a:xfrm>
          <a:prstGeom prst="rect">
            <a:avLst/>
          </a:prstGeom>
          <a:noFill/>
        </p:spPr>
        <p:txBody>
          <a:bodyPr wrap="square" rtlCol="0">
            <a:spAutoFit/>
          </a:bodyPr>
          <a:lstStyle/>
          <a:p>
            <a:r>
              <a:rPr lang="ro-RO" sz="2400" dirty="0" smtClean="0">
                <a:latin typeface="Times New Roman" pitchFamily="18" charset="0"/>
                <a:cs typeface="Times New Roman" pitchFamily="18" charset="0"/>
              </a:rPr>
              <a:t>	În ceea ce priveşte atenţia,</a:t>
            </a:r>
            <a:r>
              <a:rPr lang="ro-RO" sz="2400" baseline="0" dirty="0" smtClean="0">
                <a:latin typeface="Times New Roman" pitchFamily="18" charset="0"/>
                <a:cs typeface="Times New Roman" pitchFamily="18" charset="0"/>
              </a:rPr>
              <a:t> testerii trebuie sa ţină cont de faptul că </a:t>
            </a:r>
            <a:r>
              <a:rPr lang="ro-RO" sz="2400" b="0" i="0" kern="1200" baseline="0" dirty="0" smtClean="0">
                <a:solidFill>
                  <a:schemeClr val="tx1"/>
                </a:solidFill>
                <a:effectLst/>
                <a:latin typeface="Times New Roman" pitchFamily="18" charset="0"/>
                <a:ea typeface="+mn-ea"/>
                <a:cs typeface="Times New Roman" pitchFamily="18" charset="0"/>
              </a:rPr>
              <a:t>b</a:t>
            </a:r>
            <a:r>
              <a:rPr lang="it-IT" sz="2400" b="0" i="0" kern="1200" dirty="0" smtClean="0">
                <a:solidFill>
                  <a:schemeClr val="tx1"/>
                </a:solidFill>
                <a:effectLst/>
                <a:latin typeface="Times New Roman" pitchFamily="18" charset="0"/>
                <a:ea typeface="+mn-ea"/>
                <a:cs typeface="Times New Roman" pitchFamily="18" charset="0"/>
              </a:rPr>
              <a:t>ug</a:t>
            </a:r>
            <a:r>
              <a:rPr lang="ro-RO" sz="2400" b="0" i="0" kern="1200" dirty="0" smtClean="0">
                <a:solidFill>
                  <a:schemeClr val="tx1"/>
                </a:solidFill>
                <a:effectLst/>
                <a:latin typeface="Times New Roman" pitchFamily="18" charset="0"/>
                <a:ea typeface="+mn-ea"/>
                <a:cs typeface="Times New Roman" pitchFamily="18" charset="0"/>
              </a:rPr>
              <a:t>-</a:t>
            </a:r>
            <a:r>
              <a:rPr lang="it-IT" sz="2400" b="0" i="0" kern="1200" dirty="0" smtClean="0">
                <a:solidFill>
                  <a:schemeClr val="tx1"/>
                </a:solidFill>
                <a:effectLst/>
                <a:latin typeface="Times New Roman" pitchFamily="18" charset="0"/>
                <a:ea typeface="+mn-ea"/>
                <a:cs typeface="Times New Roman" pitchFamily="18" charset="0"/>
              </a:rPr>
              <a:t>urile nu sunt evidente c</a:t>
            </a:r>
            <a:r>
              <a:rPr lang="ro-RO" sz="2400" b="0" i="0" kern="1200" dirty="0" smtClean="0">
                <a:solidFill>
                  <a:schemeClr val="tx1"/>
                </a:solidFill>
                <a:effectLst/>
                <a:latin typeface="Times New Roman" pitchFamily="18" charset="0"/>
                <a:ea typeface="+mn-ea"/>
                <a:cs typeface="Times New Roman" pitchFamily="18" charset="0"/>
              </a:rPr>
              <a:t>a</a:t>
            </a:r>
            <a:r>
              <a:rPr lang="it-IT" sz="2400" b="0" i="0" kern="1200" dirty="0" smtClean="0">
                <a:solidFill>
                  <a:schemeClr val="tx1"/>
                </a:solidFill>
                <a:effectLst/>
                <a:latin typeface="Times New Roman" pitchFamily="18" charset="0"/>
                <a:ea typeface="+mn-ea"/>
                <a:cs typeface="Times New Roman" pitchFamily="18" charset="0"/>
              </a:rPr>
              <a:t> s</a:t>
            </a:r>
            <a:r>
              <a:rPr lang="ro-RO" sz="2400" b="0" i="0" kern="1200" dirty="0" smtClean="0">
                <a:solidFill>
                  <a:schemeClr val="tx1"/>
                </a:solidFill>
                <a:effectLst/>
                <a:latin typeface="Times New Roman" pitchFamily="18" charset="0"/>
                <a:ea typeface="+mn-ea"/>
                <a:cs typeface="Times New Roman" pitchFamily="18" charset="0"/>
              </a:rPr>
              <a:t>ă</a:t>
            </a:r>
            <a:r>
              <a:rPr lang="it-IT" sz="2400" b="0" i="0" kern="1200" dirty="0" smtClean="0">
                <a:solidFill>
                  <a:schemeClr val="tx1"/>
                </a:solidFill>
                <a:effectLst/>
                <a:latin typeface="Times New Roman" pitchFamily="18" charset="0"/>
                <a:ea typeface="+mn-ea"/>
                <a:cs typeface="Times New Roman" pitchFamily="18" charset="0"/>
              </a:rPr>
              <a:t> le po</a:t>
            </a:r>
            <a:r>
              <a:rPr lang="ro-RO" sz="2400" b="0" i="0" kern="1200" dirty="0" smtClean="0">
                <a:solidFill>
                  <a:schemeClr val="tx1"/>
                </a:solidFill>
                <a:effectLst/>
                <a:latin typeface="Times New Roman" pitchFamily="18" charset="0"/>
                <a:ea typeface="+mn-ea"/>
                <a:cs typeface="Times New Roman" pitchFamily="18" charset="0"/>
              </a:rPr>
              <a:t>ată</a:t>
            </a:r>
            <a:r>
              <a:rPr lang="it-IT" sz="2400" b="0" i="0" kern="1200" dirty="0" smtClean="0">
                <a:solidFill>
                  <a:schemeClr val="tx1"/>
                </a:solidFill>
                <a:effectLst/>
                <a:latin typeface="Times New Roman" pitchFamily="18" charset="0"/>
                <a:ea typeface="+mn-ea"/>
                <a:cs typeface="Times New Roman" pitchFamily="18" charset="0"/>
              </a:rPr>
              <a:t> g</a:t>
            </a:r>
            <a:r>
              <a:rPr lang="ro-RO" sz="2400" b="0" i="0" kern="1200" dirty="0" smtClean="0">
                <a:solidFill>
                  <a:schemeClr val="tx1"/>
                </a:solidFill>
                <a:effectLst/>
                <a:latin typeface="Times New Roman" pitchFamily="18" charset="0"/>
                <a:ea typeface="+mn-ea"/>
                <a:cs typeface="Times New Roman" pitchFamily="18" charset="0"/>
              </a:rPr>
              <a:t>ă</a:t>
            </a:r>
            <a:r>
              <a:rPr lang="it-IT" sz="2400" b="0" i="0" kern="1200" dirty="0" smtClean="0">
                <a:solidFill>
                  <a:schemeClr val="tx1"/>
                </a:solidFill>
                <a:effectLst/>
                <a:latin typeface="Times New Roman" pitchFamily="18" charset="0"/>
                <a:ea typeface="+mn-ea"/>
                <a:cs typeface="Times New Roman" pitchFamily="18" charset="0"/>
              </a:rPr>
              <a:t>si din prima, trebuie s</a:t>
            </a:r>
            <a:r>
              <a:rPr lang="ro-RO" sz="2400" b="0" i="0" kern="1200" dirty="0" smtClean="0">
                <a:solidFill>
                  <a:schemeClr val="tx1"/>
                </a:solidFill>
                <a:effectLst/>
                <a:latin typeface="Times New Roman" pitchFamily="18" charset="0"/>
                <a:ea typeface="+mn-ea"/>
                <a:cs typeface="Times New Roman" pitchFamily="18" charset="0"/>
              </a:rPr>
              <a:t>ă</a:t>
            </a:r>
            <a:r>
              <a:rPr lang="it-IT" sz="2400" b="0" i="0" kern="1200" dirty="0" smtClean="0">
                <a:solidFill>
                  <a:schemeClr val="tx1"/>
                </a:solidFill>
                <a:effectLst/>
                <a:latin typeface="Times New Roman" pitchFamily="18" charset="0"/>
                <a:ea typeface="+mn-ea"/>
                <a:cs typeface="Times New Roman" pitchFamily="18" charset="0"/>
              </a:rPr>
              <a:t> ai</a:t>
            </a:r>
            <a:r>
              <a:rPr lang="ro-RO" sz="2400" b="0" i="0" kern="1200" dirty="0" smtClean="0">
                <a:solidFill>
                  <a:schemeClr val="tx1"/>
                </a:solidFill>
                <a:effectLst/>
                <a:latin typeface="Times New Roman" pitchFamily="18" charset="0"/>
                <a:ea typeface="+mn-ea"/>
                <a:cs typeface="Times New Roman" pitchFamily="18" charset="0"/>
              </a:rPr>
              <a:t>bă</a:t>
            </a:r>
            <a:r>
              <a:rPr lang="it-IT" sz="2400" b="0" i="0" kern="1200" dirty="0" smtClean="0">
                <a:solidFill>
                  <a:schemeClr val="tx1"/>
                </a:solidFill>
                <a:effectLst/>
                <a:latin typeface="Times New Roman" pitchFamily="18" charset="0"/>
                <a:ea typeface="+mn-ea"/>
                <a:cs typeface="Times New Roman" pitchFamily="18" charset="0"/>
              </a:rPr>
              <a:t> imagin</a:t>
            </a:r>
            <a:r>
              <a:rPr lang="ro-RO" sz="2400" b="0" i="0" kern="1200" dirty="0" smtClean="0">
                <a:solidFill>
                  <a:schemeClr val="tx1"/>
                </a:solidFill>
                <a:effectLst/>
                <a:latin typeface="Times New Roman" pitchFamily="18" charset="0"/>
                <a:ea typeface="+mn-ea"/>
                <a:cs typeface="Times New Roman" pitchFamily="18" charset="0"/>
              </a:rPr>
              <a:t>ţ</a:t>
            </a:r>
            <a:r>
              <a:rPr lang="it-IT" sz="2400" b="0" i="0" kern="1200" dirty="0" smtClean="0">
                <a:solidFill>
                  <a:schemeClr val="tx1"/>
                </a:solidFill>
                <a:effectLst/>
                <a:latin typeface="Times New Roman" pitchFamily="18" charset="0"/>
                <a:ea typeface="+mn-ea"/>
                <a:cs typeface="Times New Roman" pitchFamily="18" charset="0"/>
              </a:rPr>
              <a:t>ie, s</a:t>
            </a:r>
            <a:r>
              <a:rPr lang="ro-RO" sz="2400" b="0" i="0" kern="1200" dirty="0" smtClean="0">
                <a:solidFill>
                  <a:schemeClr val="tx1"/>
                </a:solidFill>
                <a:effectLst/>
                <a:latin typeface="Times New Roman" pitchFamily="18" charset="0"/>
                <a:ea typeface="+mn-ea"/>
                <a:cs typeface="Times New Roman" pitchFamily="18" charset="0"/>
              </a:rPr>
              <a:t>ă</a:t>
            </a:r>
            <a:r>
              <a:rPr lang="it-IT" sz="2400" b="0" i="0" kern="1200" dirty="0" smtClean="0">
                <a:solidFill>
                  <a:schemeClr val="tx1"/>
                </a:solidFill>
                <a:effectLst/>
                <a:latin typeface="Times New Roman" pitchFamily="18" charset="0"/>
                <a:ea typeface="+mn-ea"/>
                <a:cs typeface="Times New Roman" pitchFamily="18" charset="0"/>
              </a:rPr>
              <a:t> fa</a:t>
            </a:r>
            <a:r>
              <a:rPr lang="ro-RO" sz="2400" b="0" i="0" kern="1200" dirty="0" smtClean="0">
                <a:solidFill>
                  <a:schemeClr val="tx1"/>
                </a:solidFill>
                <a:effectLst/>
                <a:latin typeface="Times New Roman" pitchFamily="18" charset="0"/>
                <a:ea typeface="+mn-ea"/>
                <a:cs typeface="Times New Roman" pitchFamily="18" charset="0"/>
              </a:rPr>
              <a:t>că</a:t>
            </a:r>
            <a:r>
              <a:rPr lang="it-IT" sz="2400" b="0" i="0" kern="1200" dirty="0" smtClean="0">
                <a:solidFill>
                  <a:schemeClr val="tx1"/>
                </a:solidFill>
                <a:effectLst/>
                <a:latin typeface="Times New Roman" pitchFamily="18" charset="0"/>
                <a:ea typeface="+mn-ea"/>
                <a:cs typeface="Times New Roman" pitchFamily="18" charset="0"/>
              </a:rPr>
              <a:t> lucruri care un user normal nu le</a:t>
            </a:r>
            <a:r>
              <a:rPr lang="ro-RO" sz="2400" b="0" i="0" kern="1200" dirty="0" smtClean="0">
                <a:solidFill>
                  <a:schemeClr val="tx1"/>
                </a:solidFill>
                <a:effectLst/>
                <a:latin typeface="Times New Roman" pitchFamily="18" charset="0"/>
                <a:ea typeface="+mn-ea"/>
                <a:cs typeface="Times New Roman" pitchFamily="18" charset="0"/>
              </a:rPr>
              <a:t>-</a:t>
            </a:r>
            <a:r>
              <a:rPr lang="it-IT" sz="2400" b="0" i="0" kern="1200" dirty="0" smtClean="0">
                <a:solidFill>
                  <a:schemeClr val="tx1"/>
                </a:solidFill>
                <a:effectLst/>
                <a:latin typeface="Times New Roman" pitchFamily="18" charset="0"/>
                <a:ea typeface="+mn-ea"/>
                <a:cs typeface="Times New Roman" pitchFamily="18" charset="0"/>
              </a:rPr>
              <a:t>ar face inten</a:t>
            </a:r>
            <a:r>
              <a:rPr lang="ro-RO" sz="2400" b="0" i="0" kern="1200" dirty="0" smtClean="0">
                <a:solidFill>
                  <a:schemeClr val="tx1"/>
                </a:solidFill>
                <a:effectLst/>
                <a:latin typeface="Times New Roman" pitchFamily="18" charset="0"/>
                <a:ea typeface="+mn-ea"/>
                <a:cs typeface="Times New Roman" pitchFamily="18" charset="0"/>
              </a:rPr>
              <a:t>ţ</a:t>
            </a:r>
            <a:r>
              <a:rPr lang="it-IT" sz="2400" b="0" i="0" kern="1200" dirty="0" smtClean="0">
                <a:solidFill>
                  <a:schemeClr val="tx1"/>
                </a:solidFill>
                <a:effectLst/>
                <a:latin typeface="Times New Roman" pitchFamily="18" charset="0"/>
                <a:ea typeface="+mn-ea"/>
                <a:cs typeface="Times New Roman" pitchFamily="18" charset="0"/>
              </a:rPr>
              <a:t>ionat, s</a:t>
            </a:r>
            <a:r>
              <a:rPr lang="ro-RO" sz="2400" b="0" i="0" kern="1200" dirty="0" smtClean="0">
                <a:solidFill>
                  <a:schemeClr val="tx1"/>
                </a:solidFill>
                <a:effectLst/>
                <a:latin typeface="Times New Roman" pitchFamily="18" charset="0"/>
                <a:ea typeface="+mn-ea"/>
                <a:cs typeface="Times New Roman" pitchFamily="18" charset="0"/>
              </a:rPr>
              <a:t>ă</a:t>
            </a:r>
            <a:r>
              <a:rPr lang="it-IT" sz="2400" b="0" i="0" kern="1200" dirty="0" smtClean="0">
                <a:solidFill>
                  <a:schemeClr val="tx1"/>
                </a:solidFill>
                <a:effectLst/>
                <a:latin typeface="Times New Roman" pitchFamily="18" charset="0"/>
                <a:ea typeface="+mn-ea"/>
                <a:cs typeface="Times New Roman" pitchFamily="18" charset="0"/>
              </a:rPr>
              <a:t> g</a:t>
            </a:r>
            <a:r>
              <a:rPr lang="ro-RO" sz="2400" b="0" i="0" kern="1200" dirty="0" smtClean="0">
                <a:solidFill>
                  <a:schemeClr val="tx1"/>
                </a:solidFill>
                <a:effectLst/>
                <a:latin typeface="Times New Roman" pitchFamily="18" charset="0"/>
                <a:ea typeface="+mn-ea"/>
                <a:cs typeface="Times New Roman" pitchFamily="18" charset="0"/>
              </a:rPr>
              <a:t>â</a:t>
            </a:r>
            <a:r>
              <a:rPr lang="it-IT" sz="2400" b="0" i="0" kern="1200" dirty="0" smtClean="0">
                <a:solidFill>
                  <a:schemeClr val="tx1"/>
                </a:solidFill>
                <a:effectLst/>
                <a:latin typeface="Times New Roman" pitchFamily="18" charset="0"/>
                <a:ea typeface="+mn-ea"/>
                <a:cs typeface="Times New Roman" pitchFamily="18" charset="0"/>
              </a:rPr>
              <a:t>ndes</a:t>
            </a:r>
            <a:r>
              <a:rPr lang="ro-RO" sz="2400" b="0" i="0" kern="1200" dirty="0" smtClean="0">
                <a:solidFill>
                  <a:schemeClr val="tx1"/>
                </a:solidFill>
                <a:effectLst/>
                <a:latin typeface="Times New Roman" pitchFamily="18" charset="0"/>
                <a:ea typeface="+mn-ea"/>
                <a:cs typeface="Times New Roman" pitchFamily="18" charset="0"/>
              </a:rPr>
              <a:t>că</a:t>
            </a:r>
            <a:r>
              <a:rPr lang="it-IT" sz="2400" b="0" i="0" kern="1200" dirty="0" smtClean="0">
                <a:solidFill>
                  <a:schemeClr val="tx1"/>
                </a:solidFill>
                <a:effectLst/>
                <a:latin typeface="Times New Roman" pitchFamily="18" charset="0"/>
                <a:ea typeface="+mn-ea"/>
                <a:cs typeface="Times New Roman" pitchFamily="18" charset="0"/>
              </a:rPr>
              <a:t> </a:t>
            </a:r>
            <a:r>
              <a:rPr lang="ro-RO" sz="2400" b="0" i="0" kern="1200" dirty="0" smtClean="0">
                <a:solidFill>
                  <a:schemeClr val="tx1"/>
                </a:solidFill>
                <a:effectLst/>
                <a:latin typeface="Times New Roman" pitchFamily="18" charset="0"/>
                <a:ea typeface="+mn-ea"/>
                <a:cs typeface="Times New Roman" pitchFamily="18" charset="0"/>
              </a:rPr>
              <a:t>î</a:t>
            </a:r>
            <a:r>
              <a:rPr lang="it-IT" sz="2400" b="0" i="0" kern="1200" dirty="0" smtClean="0">
                <a:solidFill>
                  <a:schemeClr val="tx1"/>
                </a:solidFill>
                <a:effectLst/>
                <a:latin typeface="Times New Roman" pitchFamily="18" charset="0"/>
                <a:ea typeface="+mn-ea"/>
                <a:cs typeface="Times New Roman" pitchFamily="18" charset="0"/>
              </a:rPr>
              <a:t>n afara cutiei.</a:t>
            </a:r>
            <a:endParaRPr lang="en-US" sz="2400" dirty="0">
              <a:latin typeface="Times New Roman" pitchFamily="18" charset="0"/>
              <a:cs typeface="Times New Roman" pitchFamily="18" charset="0"/>
            </a:endParaRPr>
          </a:p>
        </p:txBody>
      </p:sp>
      <p:sp>
        <p:nvSpPr>
          <p:cNvPr id="9" name="Right Arrow 8">
            <a:hlinkClick r:id="rId4" action="ppaction://hlinksldjump"/>
          </p:cNvPr>
          <p:cNvSpPr/>
          <p:nvPr/>
        </p:nvSpPr>
        <p:spPr>
          <a:xfrm>
            <a:off x="6781800" y="5638800"/>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10" name="Left Arrow 9">
            <a:hlinkClick r:id="rId5"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275400440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748" y="0"/>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4156" y="381000"/>
            <a:ext cx="7940279" cy="4114800"/>
          </a:xfrm>
          <a:prstGeom prst="rect">
            <a:avLst/>
          </a:prstGeom>
          <a:effectLst>
            <a:softEdge rad="31750"/>
          </a:effectLst>
        </p:spPr>
      </p:pic>
      <p:sp>
        <p:nvSpPr>
          <p:cNvPr id="6" name="TextBox 5"/>
          <p:cNvSpPr txBox="1"/>
          <p:nvPr/>
        </p:nvSpPr>
        <p:spPr>
          <a:xfrm>
            <a:off x="228600" y="4676248"/>
            <a:ext cx="4168775" cy="1201388"/>
          </a:xfrm>
          <a:prstGeom prst="rect">
            <a:avLst/>
          </a:prstGeom>
          <a:noFill/>
        </p:spPr>
        <p:txBody>
          <a:bodyPr wrap="square" rtlCol="0">
            <a:spAutoFit/>
          </a:bodyPr>
          <a:lstStyle/>
          <a:p>
            <a:pPr algn="l"/>
            <a:r>
              <a:rPr lang="ro-RO" dirty="0" smtClean="0"/>
              <a:t>	</a:t>
            </a:r>
            <a:r>
              <a:rPr lang="ro-RO" dirty="0" smtClean="0">
                <a:latin typeface="Times New Roman" pitchFamily="18" charset="0"/>
                <a:cs typeface="Times New Roman" pitchFamily="18" charset="0"/>
              </a:rPr>
              <a:t>Calmul este, din punctul meu</a:t>
            </a:r>
            <a:r>
              <a:rPr lang="ro-RO" baseline="0" dirty="0" smtClean="0">
                <a:latin typeface="Times New Roman" pitchFamily="18" charset="0"/>
                <a:cs typeface="Times New Roman" pitchFamily="18" charset="0"/>
              </a:rPr>
              <a:t> de vedere, cel mai important lucru pe care un tester trebuie să îl aibă. Fără calm sau răbdare nu te poţi face tester.</a:t>
            </a:r>
            <a:endParaRPr lang="en-US" dirty="0">
              <a:latin typeface="Times New Roman" pitchFamily="18" charset="0"/>
              <a:cs typeface="Times New Roman" pitchFamily="18" charset="0"/>
            </a:endParaRPr>
          </a:p>
        </p:txBody>
      </p:sp>
      <p:sp>
        <p:nvSpPr>
          <p:cNvPr id="7" name="TextBox 6"/>
          <p:cNvSpPr txBox="1"/>
          <p:nvPr/>
        </p:nvSpPr>
        <p:spPr>
          <a:xfrm>
            <a:off x="4414295" y="4519842"/>
            <a:ext cx="3510505" cy="1754326"/>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o-RO" baseline="0" dirty="0" smtClean="0"/>
              <a:t>	</a:t>
            </a:r>
            <a:r>
              <a:rPr lang="ro-RO" baseline="0" dirty="0" smtClean="0">
                <a:latin typeface="Times New Roman" pitchFamily="18" charset="0"/>
                <a:cs typeface="Times New Roman" pitchFamily="18" charset="0"/>
              </a:rPr>
              <a:t>Acesta trebuie să se ducă şi în cele mai mici colţuri ale jocului pentru a vedea dacă totul este în regulă şi trebuie să facă asta de 1000 de ori.</a:t>
            </a:r>
            <a:endParaRPr lang="en-US" dirty="0" smtClean="0">
              <a:latin typeface="Times New Roman" pitchFamily="18" charset="0"/>
              <a:cs typeface="Times New Roman" pitchFamily="18" charset="0"/>
            </a:endParaRPr>
          </a:p>
          <a:p>
            <a:endParaRPr lang="en-US" dirty="0"/>
          </a:p>
        </p:txBody>
      </p:sp>
      <p:sp>
        <p:nvSpPr>
          <p:cNvPr id="9" name="Right Arrow 8">
            <a:hlinkClick r:id="rId4" action="ppaction://hlinksldjump"/>
          </p:cNvPr>
          <p:cNvSpPr/>
          <p:nvPr/>
        </p:nvSpPr>
        <p:spPr>
          <a:xfrm>
            <a:off x="6869373" y="5715000"/>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10" name="Left Arrow 9">
            <a:hlinkClick r:id="rId5"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306307220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825" y="4763"/>
            <a:ext cx="9901238" cy="685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1576" y="914400"/>
            <a:ext cx="4087876" cy="207006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Picture 2" descr="C:\Users\Ema\Documents\Diablo III\Screenshots\Screenshot00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10325" y="685800"/>
            <a:ext cx="4117181" cy="2133600"/>
          </a:xfrm>
          <a:prstGeom prst="rect">
            <a:avLst/>
          </a:prstGeom>
          <a:noFill/>
          <a:effectLst>
            <a:softEdge rad="31750"/>
          </a:effectLst>
          <a:extLst>
            <a:ext uri="{909E8E84-426E-40DD-AFC4-6F175D3DCCD1}">
              <a14:hiddenFill xmlns:a14="http://schemas.microsoft.com/office/drawing/2010/main" xmlns="">
                <a:solidFill>
                  <a:srgbClr val="FFFFFF"/>
                </a:solidFill>
              </a14:hiddenFill>
            </a:ext>
          </a:extLst>
        </p:spPr>
      </p:pic>
      <p:pic>
        <p:nvPicPr>
          <p:cNvPr id="7" name="Picture 3" descr="C:\Users\Ema\Documents\Diablo III\Screenshots\Screenshot00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33491" y="3431381"/>
            <a:ext cx="4070848" cy="2109589"/>
          </a:xfrm>
          <a:prstGeom prst="rect">
            <a:avLst/>
          </a:prstGeom>
          <a:noFill/>
          <a:effectLst>
            <a:softEdge rad="31750"/>
          </a:effectLst>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261576" y="3824455"/>
            <a:ext cx="3240913" cy="1323439"/>
          </a:xfrm>
          <a:prstGeom prst="rect">
            <a:avLst/>
          </a:prstGeom>
          <a:noFill/>
        </p:spPr>
        <p:txBody>
          <a:bodyPr wrap="square" rtlCol="0">
            <a:spAutoFit/>
          </a:bodyPr>
          <a:lstStyle/>
          <a:p>
            <a:r>
              <a:rPr lang="en-US" sz="2000" dirty="0" smtClean="0">
                <a:latin typeface="Times New Roman" pitchFamily="18" charset="0"/>
                <a:cs typeface="Times New Roman" pitchFamily="18" charset="0"/>
              </a:rPr>
              <a:t>	</a:t>
            </a:r>
            <a:r>
              <a:rPr lang="ro-RO" sz="2000" dirty="0" smtClean="0">
                <a:latin typeface="Times New Roman" pitchFamily="18" charset="0"/>
                <a:cs typeface="Times New Roman" pitchFamily="18" charset="0"/>
              </a:rPr>
              <a:t>Tărâmurile</a:t>
            </a:r>
            <a:r>
              <a:rPr lang="ro-RO" sz="2000" baseline="0" dirty="0" smtClean="0">
                <a:latin typeface="Times New Roman" pitchFamily="18" charset="0"/>
                <a:cs typeface="Times New Roman" pitchFamily="18" charset="0"/>
              </a:rPr>
              <a:t> jocurilor sunt extraordinare. Descoperi lucruri noi, de la istorie până la fizică.</a:t>
            </a:r>
          </a:p>
        </p:txBody>
      </p:sp>
      <p:sp>
        <p:nvSpPr>
          <p:cNvPr id="10" name="Right Arrow 9">
            <a:hlinkClick r:id="rId6" action="ppaction://hlinksldjump"/>
          </p:cNvPr>
          <p:cNvSpPr/>
          <p:nvPr/>
        </p:nvSpPr>
        <p:spPr>
          <a:xfrm>
            <a:off x="6781800" y="5638800"/>
            <a:ext cx="1371600" cy="8382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lumMod val="10000"/>
                  </a:schemeClr>
                </a:solidFill>
              </a:rPr>
              <a:t>NEXT</a:t>
            </a:r>
            <a:endParaRPr lang="en-US" b="1" dirty="0">
              <a:solidFill>
                <a:schemeClr val="bg2">
                  <a:lumMod val="10000"/>
                </a:schemeClr>
              </a:solidFill>
            </a:endParaRPr>
          </a:p>
        </p:txBody>
      </p:sp>
      <p:sp>
        <p:nvSpPr>
          <p:cNvPr id="11" name="Left Arrow 10">
            <a:hlinkClick r:id="rId7" action="ppaction://hlinksldjump"/>
          </p:cNvPr>
          <p:cNvSpPr/>
          <p:nvPr/>
        </p:nvSpPr>
        <p:spPr>
          <a:xfrm>
            <a:off x="533400" y="5867400"/>
            <a:ext cx="1600200" cy="609600"/>
          </a:xfrm>
          <a:prstGeom prst="leftArrow">
            <a:avLst/>
          </a:prstGeom>
          <a:solidFill>
            <a:schemeClr val="accent2">
              <a:lumMod val="75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bg2">
                    <a:lumMod val="10000"/>
                  </a:schemeClr>
                </a:solidFill>
                <a:latin typeface="Aharoni" pitchFamily="2" charset="-79"/>
                <a:cs typeface="Aharoni" pitchFamily="2" charset="-79"/>
              </a:rPr>
              <a:t>PREVIOUS</a:t>
            </a:r>
            <a:endParaRPr lang="en-US" dirty="0">
              <a:solidFill>
                <a:schemeClr val="bg2">
                  <a:lumMod val="10000"/>
                </a:schemeClr>
              </a:solidFill>
              <a:latin typeface="Aharoni" pitchFamily="2" charset="-79"/>
              <a:cs typeface="Aharoni" pitchFamily="2" charset="-79"/>
            </a:endParaRPr>
          </a:p>
        </p:txBody>
      </p:sp>
    </p:spTree>
    <p:extLst>
      <p:ext uri="{BB962C8B-B14F-4D97-AF65-F5344CB8AC3E}">
        <p14:creationId xmlns:p14="http://schemas.microsoft.com/office/powerpoint/2010/main" xmlns="" val="375249903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100</Words>
  <Application>Microsoft Office PowerPoint</Application>
  <PresentationFormat>Expunere pe ecran (4:3)</PresentationFormat>
  <Paragraphs>55</Paragraphs>
  <Slides>10</Slides>
  <Notes>0</Notes>
  <HiddenSlides>0</HiddenSlides>
  <MMClips>0</MMClips>
  <ScaleCrop>false</ScaleCrop>
  <HeadingPairs>
    <vt:vector size="4" baseType="variant">
      <vt:variant>
        <vt:lpstr>Temă</vt:lpstr>
      </vt:variant>
      <vt:variant>
        <vt:i4>1</vt:i4>
      </vt:variant>
      <vt:variant>
        <vt:lpstr>Titluri diapozitive</vt:lpstr>
      </vt:variant>
      <vt:variant>
        <vt:i4>10</vt:i4>
      </vt:variant>
    </vt:vector>
  </HeadingPairs>
  <TitlesOfParts>
    <vt:vector size="11" baseType="lpstr">
      <vt:lpstr>Office Theme</vt:lpstr>
      <vt:lpstr>Game   tester</vt:lpstr>
      <vt:lpstr> Pasiunea pentru jocuri este un lucru foarte mult întâlnit la copii, adolescenţi, cât şi la adulţi. Majoritatea părinţilor le spun copiilor că jocurile nu îi duc nicăieri în viaţă, dar aici este unde greşesc.  Industria jocurilor a evoluat şi încă evoluează, facându-i pe tinerii pasionaţi de jocuri şi mai interesaţi. </vt:lpstr>
      <vt:lpstr>Diapozitivul 3</vt:lpstr>
      <vt:lpstr>Diapozitivul 4</vt:lpstr>
      <vt:lpstr>Diapozitivul 5</vt:lpstr>
      <vt:lpstr>Diapozitivul 6</vt:lpstr>
      <vt:lpstr>Diapozitivul 7</vt:lpstr>
      <vt:lpstr>Diapozitivul 8</vt:lpstr>
      <vt:lpstr>Diapozitivul 9</vt:lpstr>
      <vt:lpstr>Diapozitivul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Ema</dc:creator>
  <cp:lastModifiedBy>user</cp:lastModifiedBy>
  <cp:revision>10</cp:revision>
  <dcterms:created xsi:type="dcterms:W3CDTF">2006-08-16T00:00:00Z</dcterms:created>
  <dcterms:modified xsi:type="dcterms:W3CDTF">2014-06-02T11:30:02Z</dcterms:modified>
</cp:coreProperties>
</file>